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6858000" cy="9906000" type="A4"/>
  <p:notesSz cx="6797675"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showGuides="1">
      <p:cViewPr>
        <p:scale>
          <a:sx n="100" d="100"/>
          <a:sy n="100" d="100"/>
        </p:scale>
        <p:origin x="811" y="40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E47EE0FB-234C-4492-B2A0-C651D33C24F5}" type="datetimeFigureOut">
              <a:rPr kumimoji="1" lang="ja-JP" altLang="en-US" smtClean="0"/>
              <a:t>2018/1/11</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7552"/>
            <a:ext cx="5438775" cy="39090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1258"/>
            <a:ext cx="2946400"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31258"/>
            <a:ext cx="2946400" cy="496967"/>
          </a:xfrm>
          <a:prstGeom prst="rect">
            <a:avLst/>
          </a:prstGeom>
        </p:spPr>
        <p:txBody>
          <a:bodyPr vert="horz" lIns="91440" tIns="45720" rIns="91440" bIns="45720" rtlCol="0" anchor="b"/>
          <a:lstStyle>
            <a:lvl1pPr algn="r">
              <a:defRPr sz="1200"/>
            </a:lvl1pPr>
          </a:lstStyle>
          <a:p>
            <a:fld id="{0EFDB58B-4D3C-4AFC-AB8A-B12D272F0B0F}" type="slidenum">
              <a:rPr kumimoji="1" lang="ja-JP" altLang="en-US" smtClean="0"/>
              <a:t>‹#›</a:t>
            </a:fld>
            <a:endParaRPr kumimoji="1" lang="ja-JP" altLang="en-US"/>
          </a:p>
        </p:txBody>
      </p:sp>
    </p:spTree>
    <p:extLst>
      <p:ext uri="{BB962C8B-B14F-4D97-AF65-F5344CB8AC3E}">
        <p14:creationId xmlns:p14="http://schemas.microsoft.com/office/powerpoint/2010/main" val="26181002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39963" y="1241425"/>
            <a:ext cx="2317750"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EFDB58B-4D3C-4AFC-AB8A-B12D272F0B0F}" type="slidenum">
              <a:rPr kumimoji="1" lang="ja-JP" altLang="en-US" smtClean="0"/>
              <a:t>5</a:t>
            </a:fld>
            <a:endParaRPr kumimoji="1" lang="ja-JP" altLang="en-US"/>
          </a:p>
        </p:txBody>
      </p:sp>
    </p:spTree>
    <p:extLst>
      <p:ext uri="{BB962C8B-B14F-4D97-AF65-F5344CB8AC3E}">
        <p14:creationId xmlns:p14="http://schemas.microsoft.com/office/powerpoint/2010/main" val="211059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113847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91558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9103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247977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325858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237009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427886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370552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4515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260984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7021DC-2526-4570-B928-B7244CACFC1D}" type="datetimeFigureOut">
              <a:rPr kumimoji="1" lang="ja-JP" altLang="en-US" smtClean="0"/>
              <a:t>2018/1/11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284955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F7021DC-2526-4570-B928-B7244CACFC1D}" type="datetimeFigureOut">
              <a:rPr kumimoji="1" lang="ja-JP" altLang="en-US" smtClean="0"/>
              <a:t>2018/1/11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4617910-BAAB-4F58-9AD0-61247D0C83DF}" type="slidenum">
              <a:rPr kumimoji="1" lang="ja-JP" altLang="en-US" smtClean="0"/>
              <a:t>‹#›</a:t>
            </a:fld>
            <a:endParaRPr kumimoji="1" lang="ja-JP" altLang="en-US"/>
          </a:p>
        </p:txBody>
      </p:sp>
    </p:spTree>
    <p:extLst>
      <p:ext uri="{BB962C8B-B14F-4D97-AF65-F5344CB8AC3E}">
        <p14:creationId xmlns:p14="http://schemas.microsoft.com/office/powerpoint/2010/main" val="4187682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g"/><Relationship Id="rId15" Type="http://schemas.openxmlformats.org/officeDocument/2006/relationships/image" Target="../media/image21.pn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hyperlink" Target="mailto:jisi@rjc.co.jp"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852312"/>
            <a:ext cx="5486400" cy="862188"/>
          </a:xfrm>
        </p:spPr>
        <p:txBody>
          <a:bodyPr/>
          <a:lstStyle/>
          <a:p>
            <a:r>
              <a:rPr kumimoji="1" lang="ja-JP" altLang="en-US" dirty="0" smtClean="0"/>
              <a:t>あん</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56" y="252818"/>
            <a:ext cx="5534331" cy="3113061"/>
          </a:xfrm>
          <a:prstGeom prst="rect">
            <a:avLst/>
          </a:prstGeom>
        </p:spPr>
      </p:pic>
      <p:sp>
        <p:nvSpPr>
          <p:cNvPr id="5" name="テキスト ボックス 4"/>
          <p:cNvSpPr txBox="1"/>
          <p:nvPr/>
        </p:nvSpPr>
        <p:spPr>
          <a:xfrm>
            <a:off x="126773" y="1516962"/>
            <a:ext cx="6531429" cy="584775"/>
          </a:xfrm>
          <a:prstGeom prst="rect">
            <a:avLst/>
          </a:prstGeom>
          <a:solidFill>
            <a:schemeClr val="accent1"/>
          </a:solidFill>
        </p:spPr>
        <p:txBody>
          <a:bodyPr wrap="square" rtlCol="0">
            <a:spAutoFit/>
          </a:bodyPr>
          <a:lstStyle/>
          <a:p>
            <a:pPr algn="ctr"/>
            <a:r>
              <a:rPr lang="ja-JP" altLang="en-US" sz="3200" dirty="0">
                <a:solidFill>
                  <a:schemeClr val="bg1"/>
                </a:solidFill>
                <a:latin typeface="HG丸ｺﾞｼｯｸM-PRO" panose="020F0600000000000000" pitchFamily="50" charset="-128"/>
                <a:ea typeface="HG丸ｺﾞｼｯｸM-PRO" panose="020F0600000000000000" pitchFamily="50" charset="-128"/>
              </a:rPr>
              <a:t>アンケート調査ご協力のお願い</a:t>
            </a:r>
          </a:p>
        </p:txBody>
      </p:sp>
      <p:sp>
        <p:nvSpPr>
          <p:cNvPr id="6" name="テキスト ボックス 5"/>
          <p:cNvSpPr txBox="1"/>
          <p:nvPr/>
        </p:nvSpPr>
        <p:spPr>
          <a:xfrm>
            <a:off x="53068" y="2596437"/>
            <a:ext cx="6751864" cy="1538883"/>
          </a:xfrm>
          <a:prstGeom prst="rect">
            <a:avLst/>
          </a:prstGeom>
          <a:noFill/>
        </p:spPr>
        <p:txBody>
          <a:bodyPr wrap="square" rtlCol="0">
            <a:spAutoFit/>
          </a:bodyPr>
          <a:lstStyle/>
          <a:p>
            <a:pPr algn="ctr"/>
            <a:r>
              <a:rPr lang="ja-JP" altLang="ja-JP" sz="2800" b="1" dirty="0">
                <a:latin typeface="HG丸ｺﾞｼｯｸM-PRO" panose="020F0600000000000000" pitchFamily="50" charset="-128"/>
                <a:ea typeface="HG丸ｺﾞｼｯｸM-PRO" panose="020F0600000000000000" pitchFamily="50" charset="-128"/>
              </a:rPr>
              <a:t>「</a:t>
            </a:r>
            <a:r>
              <a:rPr lang="ja-JP" altLang="ja-JP" sz="2800" b="1" dirty="0" smtClean="0">
                <a:latin typeface="HG丸ｺﾞｼｯｸM-PRO" panose="020F0600000000000000" pitchFamily="50" charset="-128"/>
                <a:ea typeface="HG丸ｺﾞｼｯｸM-PRO" panose="020F0600000000000000" pitchFamily="50" charset="-128"/>
              </a:rPr>
              <a:t>少子高齢化</a:t>
            </a:r>
            <a:r>
              <a:rPr lang="ja-JP" altLang="en-US" sz="2800" b="1" dirty="0" smtClean="0">
                <a:latin typeface="HG丸ｺﾞｼｯｸM-PRO" panose="020F0600000000000000" pitchFamily="50" charset="-128"/>
                <a:ea typeface="HG丸ｺﾞｼｯｸM-PRO" panose="020F0600000000000000" pitchFamily="50" charset="-128"/>
              </a:rPr>
              <a:t>社会</a:t>
            </a:r>
            <a:r>
              <a:rPr lang="ja-JP" altLang="ja-JP" sz="2800" b="1" dirty="0" smtClean="0">
                <a:latin typeface="HG丸ｺﾞｼｯｸM-PRO" panose="020F0600000000000000" pitchFamily="50" charset="-128"/>
                <a:ea typeface="HG丸ｺﾞｼｯｸM-PRO" panose="020F0600000000000000" pitchFamily="50" charset="-128"/>
              </a:rPr>
              <a:t>に</a:t>
            </a:r>
            <a:r>
              <a:rPr lang="ja-JP" altLang="ja-JP" sz="2800" b="1" dirty="0">
                <a:latin typeface="HG丸ｺﾞｼｯｸM-PRO" panose="020F0600000000000000" pitchFamily="50" charset="-128"/>
                <a:ea typeface="HG丸ｺﾞｼｯｸM-PRO" panose="020F0600000000000000" pitchFamily="50" charset="-128"/>
              </a:rPr>
              <a:t>おける家族・出生・仕事に関する全国調査」</a:t>
            </a:r>
            <a:endParaRPr lang="en-US" altLang="ja-JP" sz="2800" b="1" dirty="0">
              <a:latin typeface="HG丸ｺﾞｼｯｸM-PRO" panose="020F0600000000000000" pitchFamily="50" charset="-128"/>
              <a:ea typeface="HG丸ｺﾞｼｯｸM-PRO" panose="020F0600000000000000" pitchFamily="50" charset="-128"/>
            </a:endParaRPr>
          </a:p>
          <a:p>
            <a:pPr algn="ctr"/>
            <a:endParaRPr lang="en-US" altLang="ja-JP" b="1" dirty="0">
              <a:latin typeface="HG丸ｺﾞｼｯｸM-PRO" panose="020F0600000000000000" pitchFamily="50" charset="-128"/>
              <a:ea typeface="HG丸ｺﾞｼｯｸM-PRO" panose="020F0600000000000000" pitchFamily="50" charset="-128"/>
            </a:endParaRPr>
          </a:p>
          <a:p>
            <a:pPr algn="ctr"/>
            <a:r>
              <a:rPr lang="en-US" altLang="ja-JP" sz="20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 </a:t>
            </a:r>
            <a:r>
              <a:rPr lang="ja-JP" altLang="ja-JP" sz="20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a:t>
            </a:r>
            <a:r>
              <a:rPr lang="ja-JP" altLang="ja-JP" sz="2000" b="1" dirty="0">
                <a:solidFill>
                  <a:schemeClr val="accent5">
                    <a:lumMod val="50000"/>
                  </a:schemeClr>
                </a:solidFill>
                <a:latin typeface="HG丸ｺﾞｼｯｸM-PRO" panose="020F0600000000000000" pitchFamily="50" charset="-128"/>
                <a:ea typeface="HG丸ｺﾞｼｯｸM-PRO" panose="020F0600000000000000" pitchFamily="50" charset="-128"/>
              </a:rPr>
              <a:t>より安心できる</a:t>
            </a:r>
            <a:r>
              <a:rPr lang="ja-JP" altLang="ja-JP" sz="20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くらし</a:t>
            </a:r>
            <a:r>
              <a:rPr lang="ja-JP" altLang="en-US" sz="20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に向けた政策提言の</a:t>
            </a:r>
            <a:r>
              <a:rPr lang="ja-JP" altLang="ja-JP" sz="2000" b="1" dirty="0" smtClean="0">
                <a:solidFill>
                  <a:schemeClr val="accent5">
                    <a:lumMod val="50000"/>
                  </a:schemeClr>
                </a:solidFill>
                <a:latin typeface="HG丸ｺﾞｼｯｸM-PRO" panose="020F0600000000000000" pitchFamily="50" charset="-128"/>
                <a:ea typeface="HG丸ｺﾞｼｯｸM-PRO" panose="020F0600000000000000" pitchFamily="50" charset="-128"/>
              </a:rPr>
              <a:t>ため</a:t>
            </a:r>
            <a:r>
              <a:rPr lang="ja-JP" altLang="ja-JP" sz="2000" b="1" dirty="0">
                <a:solidFill>
                  <a:schemeClr val="accent5">
                    <a:lumMod val="50000"/>
                  </a:schemeClr>
                </a:solidFill>
                <a:latin typeface="HG丸ｺﾞｼｯｸM-PRO" panose="020F0600000000000000" pitchFamily="50" charset="-128"/>
                <a:ea typeface="HG丸ｺﾞｼｯｸM-PRO" panose="020F0600000000000000" pitchFamily="50" charset="-128"/>
              </a:rPr>
              <a:t>に～</a:t>
            </a:r>
            <a:endParaRPr lang="ja-JP" altLang="ja-JP" sz="2000" dirty="0">
              <a:solidFill>
                <a:schemeClr val="accent5">
                  <a:lumMod val="50000"/>
                </a:schemeClr>
              </a:solidFill>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18" y="5336540"/>
            <a:ext cx="5215195" cy="4081343"/>
          </a:xfrm>
          <a:prstGeom prst="rect">
            <a:avLst/>
          </a:prstGeom>
        </p:spPr>
      </p:pic>
    </p:spTree>
    <p:extLst>
      <p:ext uri="{BB962C8B-B14F-4D97-AF65-F5344CB8AC3E}">
        <p14:creationId xmlns:p14="http://schemas.microsoft.com/office/powerpoint/2010/main" val="326250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158" y="189271"/>
            <a:ext cx="6925293" cy="646331"/>
          </a:xfrm>
          <a:prstGeom prst="rect">
            <a:avLst/>
          </a:prstGeom>
          <a:solidFill>
            <a:schemeClr val="accent1"/>
          </a:solidFill>
        </p:spPr>
        <p:txBody>
          <a:bodyPr wrap="none" rtlCol="0">
            <a:spAutoFit/>
          </a:bodyPr>
          <a:lstStyle/>
          <a:p>
            <a:pPr algn="ctr"/>
            <a:r>
              <a:rPr lang="ja-JP" altLang="ja-JP" b="1" dirty="0">
                <a:solidFill>
                  <a:schemeClr val="bg1"/>
                </a:solidFill>
                <a:latin typeface="HG丸ｺﾞｼｯｸM-PRO" panose="020F0600000000000000" pitchFamily="50" charset="-128"/>
                <a:ea typeface="HG丸ｺﾞｼｯｸM-PRO" panose="020F0600000000000000" pitchFamily="50" charset="-128"/>
              </a:rPr>
              <a:t>「</a:t>
            </a:r>
            <a:r>
              <a:rPr lang="ja-JP" altLang="ja-JP" b="1" dirty="0" smtClean="0">
                <a:solidFill>
                  <a:schemeClr val="bg1"/>
                </a:solidFill>
                <a:latin typeface="HG丸ｺﾞｼｯｸM-PRO" panose="020F0600000000000000" pitchFamily="50" charset="-128"/>
                <a:ea typeface="HG丸ｺﾞｼｯｸM-PRO" panose="020F0600000000000000" pitchFamily="50" charset="-128"/>
              </a:rPr>
              <a:t>少子高齢化</a:t>
            </a:r>
            <a:r>
              <a:rPr lang="ja-JP" altLang="en-US" b="1" dirty="0" smtClean="0">
                <a:solidFill>
                  <a:schemeClr val="bg1"/>
                </a:solidFill>
                <a:latin typeface="HG丸ｺﾞｼｯｸM-PRO" panose="020F0600000000000000" pitchFamily="50" charset="-128"/>
                <a:ea typeface="HG丸ｺﾞｼｯｸM-PRO" panose="020F0600000000000000" pitchFamily="50" charset="-128"/>
              </a:rPr>
              <a:t>社会</a:t>
            </a:r>
            <a:r>
              <a:rPr lang="ja-JP" altLang="ja-JP" b="1" dirty="0" smtClean="0">
                <a:solidFill>
                  <a:schemeClr val="bg1"/>
                </a:solidFill>
                <a:latin typeface="HG丸ｺﾞｼｯｸM-PRO" panose="020F0600000000000000" pitchFamily="50" charset="-128"/>
                <a:ea typeface="HG丸ｺﾞｼｯｸM-PRO" panose="020F0600000000000000" pitchFamily="50" charset="-128"/>
              </a:rPr>
              <a:t>に</a:t>
            </a:r>
            <a:r>
              <a:rPr lang="ja-JP" altLang="ja-JP" b="1" dirty="0">
                <a:solidFill>
                  <a:schemeClr val="bg1"/>
                </a:solidFill>
                <a:latin typeface="HG丸ｺﾞｼｯｸM-PRO" panose="020F0600000000000000" pitchFamily="50" charset="-128"/>
                <a:ea typeface="HG丸ｺﾞｼｯｸM-PRO" panose="020F0600000000000000" pitchFamily="50" charset="-128"/>
              </a:rPr>
              <a:t>おける家族・出生・仕事に関する全国調査」</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ja-JP" b="1" dirty="0">
                <a:solidFill>
                  <a:schemeClr val="bg1"/>
                </a:solidFill>
                <a:latin typeface="HG丸ｺﾞｼｯｸM-PRO" panose="020F0600000000000000" pitchFamily="50" charset="-128"/>
                <a:ea typeface="HG丸ｺﾞｼｯｸM-PRO" panose="020F0600000000000000" pitchFamily="50" charset="-128"/>
              </a:rPr>
              <a:t>の目的と背景</a:t>
            </a:r>
            <a:endParaRPr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11760" y="1085313"/>
            <a:ext cx="7007046" cy="346249"/>
          </a:xfrm>
          <a:prstGeom prst="rect">
            <a:avLst/>
          </a:prstGeom>
          <a:noFill/>
        </p:spPr>
        <p:txBody>
          <a:bodyPr wrap="none" rtlCol="0">
            <a:spAutoFit/>
          </a:bodyPr>
          <a:lstStyle/>
          <a:p>
            <a:r>
              <a:rPr lang="ja-JP" altLang="ja-JP" sz="1650" b="1" dirty="0">
                <a:solidFill>
                  <a:srgbClr val="0070C0"/>
                </a:solidFill>
                <a:latin typeface="HG丸ｺﾞｼｯｸM-PRO" panose="020F0600000000000000" pitchFamily="50" charset="-128"/>
                <a:ea typeface="HG丸ｺﾞｼｯｸM-PRO" panose="020F0600000000000000" pitchFamily="50" charset="-128"/>
              </a:rPr>
              <a:t>「</a:t>
            </a:r>
            <a:r>
              <a:rPr lang="ja-JP" altLang="ja-JP" sz="1650" b="1" dirty="0" smtClean="0">
                <a:solidFill>
                  <a:srgbClr val="0070C0"/>
                </a:solidFill>
                <a:latin typeface="HG丸ｺﾞｼｯｸM-PRO" panose="020F0600000000000000" pitchFamily="50" charset="-128"/>
                <a:ea typeface="HG丸ｺﾞｼｯｸM-PRO" panose="020F0600000000000000" pitchFamily="50" charset="-128"/>
              </a:rPr>
              <a:t>少子高齢化</a:t>
            </a:r>
            <a:r>
              <a:rPr lang="ja-JP" altLang="en-US" sz="1650" b="1" dirty="0" smtClean="0">
                <a:solidFill>
                  <a:srgbClr val="0070C0"/>
                </a:solidFill>
                <a:latin typeface="HG丸ｺﾞｼｯｸM-PRO" panose="020F0600000000000000" pitchFamily="50" charset="-128"/>
                <a:ea typeface="HG丸ｺﾞｼｯｸM-PRO" panose="020F0600000000000000" pitchFamily="50" charset="-128"/>
              </a:rPr>
              <a:t>社会</a:t>
            </a:r>
            <a:r>
              <a:rPr lang="ja-JP" altLang="ja-JP" sz="1650" b="1" dirty="0" smtClean="0">
                <a:solidFill>
                  <a:srgbClr val="0070C0"/>
                </a:solidFill>
                <a:latin typeface="HG丸ｺﾞｼｯｸM-PRO" panose="020F0600000000000000" pitchFamily="50" charset="-128"/>
                <a:ea typeface="HG丸ｺﾞｼｯｸM-PRO" panose="020F0600000000000000" pitchFamily="50" charset="-128"/>
              </a:rPr>
              <a:t>に</a:t>
            </a:r>
            <a:r>
              <a:rPr lang="ja-JP" altLang="ja-JP" sz="1650" b="1" dirty="0">
                <a:solidFill>
                  <a:srgbClr val="0070C0"/>
                </a:solidFill>
                <a:latin typeface="HG丸ｺﾞｼｯｸM-PRO" panose="020F0600000000000000" pitchFamily="50" charset="-128"/>
                <a:ea typeface="HG丸ｺﾞｼｯｸM-PRO" panose="020F0600000000000000" pitchFamily="50" charset="-128"/>
              </a:rPr>
              <a:t>おける家族・出生・仕事に関する全国調査」とは？</a:t>
            </a:r>
            <a:endParaRPr lang="ja-JP" altLang="en-US" sz="165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746775" y="1613319"/>
            <a:ext cx="4010464" cy="3093154"/>
          </a:xfrm>
          <a:prstGeom prst="rect">
            <a:avLst/>
          </a:prstGeom>
          <a:noFill/>
        </p:spPr>
        <p:txBody>
          <a:bodyPr wrap="square" rtlCol="0">
            <a:spAutoFit/>
          </a:bodyPr>
          <a:lstStyle/>
          <a:p>
            <a:r>
              <a:rPr lang="ja-JP" altLang="ja-JP" sz="1500" dirty="0">
                <a:latin typeface="HG丸ｺﾞｼｯｸM-PRO" panose="020F0600000000000000" pitchFamily="50" charset="-128"/>
                <a:ea typeface="HG丸ｺﾞｼｯｸM-PRO" panose="020F0600000000000000" pitchFamily="50" charset="-128"/>
              </a:rPr>
              <a:t>この調査は文部科学省の支援のもと、東京大学大学院経済学研究科の研究チームが全国の</a:t>
            </a:r>
            <a:r>
              <a:rPr lang="en-US" altLang="ja-JP" sz="1500" dirty="0">
                <a:latin typeface="HG丸ｺﾞｼｯｸM-PRO" panose="020F0600000000000000" pitchFamily="50" charset="-128"/>
                <a:ea typeface="HG丸ｺﾞｼｯｸM-PRO" panose="020F0600000000000000" pitchFamily="50" charset="-128"/>
              </a:rPr>
              <a:t>18</a:t>
            </a:r>
            <a:r>
              <a:rPr lang="ja-JP" altLang="ja-JP" sz="1500" dirty="0">
                <a:latin typeface="HG丸ｺﾞｼｯｸM-PRO" panose="020F0600000000000000" pitchFamily="50" charset="-128"/>
                <a:ea typeface="HG丸ｺﾞｼｯｸM-PRO" panose="020F0600000000000000" pitchFamily="50" charset="-128"/>
              </a:rPr>
              <a:t>歳から</a:t>
            </a:r>
            <a:r>
              <a:rPr lang="en-US" altLang="ja-JP" sz="1500" dirty="0">
                <a:latin typeface="HG丸ｺﾞｼｯｸM-PRO" panose="020F0600000000000000" pitchFamily="50" charset="-128"/>
                <a:ea typeface="HG丸ｺﾞｼｯｸM-PRO" panose="020F0600000000000000" pitchFamily="50" charset="-128"/>
              </a:rPr>
              <a:t>49</a:t>
            </a:r>
            <a:r>
              <a:rPr lang="ja-JP" altLang="ja-JP" sz="1500" dirty="0">
                <a:latin typeface="HG丸ｺﾞｼｯｸM-PRO" panose="020F0600000000000000" pitchFamily="50" charset="-128"/>
                <a:ea typeface="HG丸ｺﾞｼｯｸM-PRO" panose="020F0600000000000000" pitchFamily="50" charset="-128"/>
              </a:rPr>
              <a:t>歳までの約</a:t>
            </a:r>
            <a:r>
              <a:rPr lang="en-US" altLang="ja-JP" sz="1500" dirty="0">
                <a:latin typeface="HG丸ｺﾞｼｯｸM-PRO" panose="020F0600000000000000" pitchFamily="50" charset="-128"/>
                <a:ea typeface="HG丸ｺﾞｼｯｸM-PRO" panose="020F0600000000000000" pitchFamily="50" charset="-128"/>
              </a:rPr>
              <a:t>8,000</a:t>
            </a:r>
            <a:r>
              <a:rPr lang="ja-JP" altLang="ja-JP" sz="1500" dirty="0">
                <a:latin typeface="HG丸ｺﾞｼｯｸM-PRO" panose="020F0600000000000000" pitchFamily="50" charset="-128"/>
                <a:ea typeface="HG丸ｺﾞｼｯｸM-PRO" panose="020F0600000000000000" pitchFamily="50" charset="-128"/>
              </a:rPr>
              <a:t>人を対象に家族・出生・仕事についてお聞きする調査です。くらし方がそれぞれ違うように、子育てや介護、仕事のかかわり方や意識は人それぞれ異なります。そこで、それらの実態を知るとともに日本の少子化の原因を</a:t>
            </a:r>
            <a:r>
              <a:rPr lang="ja-JP" altLang="ja-JP" sz="1500" dirty="0" smtClean="0">
                <a:latin typeface="HG丸ｺﾞｼｯｸM-PRO" panose="020F0600000000000000" pitchFamily="50" charset="-128"/>
                <a:ea typeface="HG丸ｺﾞｼｯｸM-PRO" panose="020F0600000000000000" pitchFamily="50" charset="-128"/>
              </a:rPr>
              <a:t>理解</a:t>
            </a:r>
            <a:r>
              <a:rPr lang="ja-JP" altLang="en-US" sz="1500" dirty="0" smtClean="0">
                <a:latin typeface="HG丸ｺﾞｼｯｸM-PRO" panose="020F0600000000000000" pitchFamily="50" charset="-128"/>
                <a:ea typeface="HG丸ｺﾞｼｯｸM-PRO" panose="020F0600000000000000" pitchFamily="50" charset="-128"/>
              </a:rPr>
              <a:t>し、それに対して有効な政策は何かを考える</a:t>
            </a:r>
            <a:r>
              <a:rPr lang="ja-JP" altLang="ja-JP" sz="1500" dirty="0" smtClean="0">
                <a:latin typeface="HG丸ｺﾞｼｯｸM-PRO" panose="020F0600000000000000" pitchFamily="50" charset="-128"/>
                <a:ea typeface="HG丸ｺﾞｼｯｸM-PRO" panose="020F0600000000000000" pitchFamily="50" charset="-128"/>
              </a:rPr>
              <a:t>ため</a:t>
            </a:r>
            <a:r>
              <a:rPr lang="ja-JP" altLang="ja-JP" sz="1500" dirty="0">
                <a:latin typeface="HG丸ｺﾞｼｯｸM-PRO" panose="020F0600000000000000" pitchFamily="50" charset="-128"/>
                <a:ea typeface="HG丸ｺﾞｼｯｸM-PRO" panose="020F0600000000000000" pitchFamily="50" charset="-128"/>
              </a:rPr>
              <a:t>に調査を実施します。この調査は毎日新聞が</a:t>
            </a:r>
            <a:r>
              <a:rPr lang="en-US" altLang="ja-JP" sz="1500" dirty="0">
                <a:latin typeface="HG丸ｺﾞｼｯｸM-PRO" panose="020F0600000000000000" pitchFamily="50" charset="-128"/>
                <a:ea typeface="HG丸ｺﾞｼｯｸM-PRO" panose="020F0600000000000000" pitchFamily="50" charset="-128"/>
              </a:rPr>
              <a:t>1950</a:t>
            </a:r>
            <a:r>
              <a:rPr lang="ja-JP" altLang="ja-JP" sz="1500" dirty="0">
                <a:latin typeface="HG丸ｺﾞｼｯｸM-PRO" panose="020F0600000000000000" pitchFamily="50" charset="-128"/>
                <a:ea typeface="HG丸ｺﾞｼｯｸM-PRO" panose="020F0600000000000000" pitchFamily="50" charset="-128"/>
              </a:rPr>
              <a:t>年に始めた｢全国家族計画世論調査｣から始まり長年継続している</a:t>
            </a:r>
            <a:r>
              <a:rPr lang="ja-JP" altLang="ja-JP" sz="1500" dirty="0" smtClean="0">
                <a:latin typeface="HG丸ｺﾞｼｯｸM-PRO" panose="020F0600000000000000" pitchFamily="50" charset="-128"/>
                <a:ea typeface="HG丸ｺﾞｼｯｸM-PRO" panose="020F0600000000000000" pitchFamily="50" charset="-128"/>
              </a:rPr>
              <a:t>調査</a:t>
            </a:r>
            <a:r>
              <a:rPr lang="ja-JP" altLang="en-US" sz="1500" dirty="0" smtClean="0">
                <a:latin typeface="HG丸ｺﾞｼｯｸM-PRO" panose="020F0600000000000000" pitchFamily="50" charset="-128"/>
                <a:ea typeface="HG丸ｺﾞｼｯｸM-PRO" panose="020F0600000000000000" pitchFamily="50" charset="-128"/>
              </a:rPr>
              <a:t>に基づいています</a:t>
            </a:r>
            <a:r>
              <a:rPr lang="ja-JP" altLang="ja-JP" sz="1500" dirty="0" smtClean="0">
                <a:latin typeface="HG丸ｺﾞｼｯｸM-PRO" panose="020F0600000000000000" pitchFamily="50" charset="-128"/>
                <a:ea typeface="HG丸ｺﾞｼｯｸM-PRO" panose="020F0600000000000000" pitchFamily="50" charset="-128"/>
              </a:rPr>
              <a:t>。</a:t>
            </a:r>
            <a:endParaRPr lang="ja-JP" altLang="ja-JP" sz="15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83" y="2565068"/>
            <a:ext cx="2386948" cy="1900608"/>
          </a:xfrm>
          <a:prstGeom prst="rect">
            <a:avLst/>
          </a:prstGeom>
        </p:spPr>
      </p:pic>
      <p:sp>
        <p:nvSpPr>
          <p:cNvPr id="7" name="テキスト ボックス 6"/>
          <p:cNvSpPr txBox="1"/>
          <p:nvPr/>
        </p:nvSpPr>
        <p:spPr>
          <a:xfrm>
            <a:off x="208657" y="5465772"/>
            <a:ext cx="5530681" cy="369332"/>
          </a:xfrm>
          <a:prstGeom prst="rect">
            <a:avLst/>
          </a:prstGeom>
          <a:noFill/>
        </p:spPr>
        <p:txBody>
          <a:bodyPr wrap="none" rtlCol="0">
            <a:spAutoFit/>
          </a:bodyPr>
          <a:lstStyle/>
          <a:p>
            <a:r>
              <a:rPr lang="ja-JP" altLang="ja-JP" b="1" dirty="0">
                <a:solidFill>
                  <a:srgbClr val="0070C0"/>
                </a:solidFill>
                <a:latin typeface="HG丸ｺﾞｼｯｸM-PRO" panose="020F0600000000000000" pitchFamily="50" charset="-128"/>
                <a:ea typeface="HG丸ｺﾞｼｯｸM-PRO" panose="020F0600000000000000" pitchFamily="50" charset="-128"/>
              </a:rPr>
              <a:t>超高齢化社会の背後で少子化が急速に進んでいます</a:t>
            </a:r>
            <a:endParaRPr lang="ja-JP" altLang="en-US" dirty="0">
              <a:solidFill>
                <a:srgbClr val="0070C0"/>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865120" y="6033203"/>
            <a:ext cx="3861639" cy="2631490"/>
          </a:xfrm>
          <a:prstGeom prst="rect">
            <a:avLst/>
          </a:prstGeom>
          <a:noFill/>
        </p:spPr>
        <p:txBody>
          <a:bodyPr wrap="square" rtlCol="0">
            <a:spAutoFit/>
          </a:bodyPr>
          <a:lstStyle/>
          <a:p>
            <a:r>
              <a:rPr lang="ja-JP" altLang="ja-JP" sz="1500" dirty="0">
                <a:latin typeface="HG丸ｺﾞｼｯｸM-PRO" panose="020F0600000000000000" pitchFamily="50" charset="-128"/>
                <a:ea typeface="HG丸ｺﾞｼｯｸM-PRO" panose="020F0600000000000000" pitchFamily="50" charset="-128"/>
              </a:rPr>
              <a:t>全人口に占める</a:t>
            </a:r>
            <a:r>
              <a:rPr lang="en-US" altLang="ja-JP" sz="1500" dirty="0">
                <a:latin typeface="HG丸ｺﾞｼｯｸM-PRO" panose="020F0600000000000000" pitchFamily="50" charset="-128"/>
                <a:ea typeface="HG丸ｺﾞｼｯｸM-PRO" panose="020F0600000000000000" pitchFamily="50" charset="-128"/>
              </a:rPr>
              <a:t>65</a:t>
            </a:r>
            <a:r>
              <a:rPr lang="ja-JP" altLang="ja-JP" sz="1500" dirty="0">
                <a:latin typeface="HG丸ｺﾞｼｯｸM-PRO" panose="020F0600000000000000" pitchFamily="50" charset="-128"/>
                <a:ea typeface="HG丸ｺﾞｼｯｸM-PRO" panose="020F0600000000000000" pitchFamily="50" charset="-128"/>
              </a:rPr>
              <a:t>歳以上の割合は</a:t>
            </a:r>
            <a:r>
              <a:rPr lang="en-US" altLang="ja-JP" sz="1500" dirty="0">
                <a:latin typeface="HG丸ｺﾞｼｯｸM-PRO" panose="020F0600000000000000" pitchFamily="50" charset="-128"/>
                <a:ea typeface="HG丸ｺﾞｼｯｸM-PRO" panose="020F0600000000000000" pitchFamily="50" charset="-128"/>
              </a:rPr>
              <a:t>2017</a:t>
            </a:r>
            <a:r>
              <a:rPr lang="ja-JP" altLang="ja-JP" sz="1500" dirty="0">
                <a:latin typeface="HG丸ｺﾞｼｯｸM-PRO" panose="020F0600000000000000" pitchFamily="50" charset="-128"/>
                <a:ea typeface="HG丸ｺﾞｼｯｸM-PRO" panose="020F0600000000000000" pitchFamily="50" charset="-128"/>
              </a:rPr>
              <a:t>年</a:t>
            </a:r>
            <a:r>
              <a:rPr lang="en-US" altLang="ja-JP" sz="1500" dirty="0">
                <a:latin typeface="HG丸ｺﾞｼｯｸM-PRO" panose="020F0600000000000000" pitchFamily="50" charset="-128"/>
                <a:ea typeface="HG丸ｺﾞｼｯｸM-PRO" panose="020F0600000000000000" pitchFamily="50" charset="-128"/>
              </a:rPr>
              <a:t>1</a:t>
            </a:r>
            <a:r>
              <a:rPr lang="ja-JP" altLang="ja-JP" sz="1500" dirty="0">
                <a:latin typeface="HG丸ｺﾞｼｯｸM-PRO" panose="020F0600000000000000" pitchFamily="50" charset="-128"/>
                <a:ea typeface="HG丸ｺﾞｼｯｸM-PRO" panose="020F0600000000000000" pitchFamily="50" charset="-128"/>
              </a:rPr>
              <a:t>月で</a:t>
            </a:r>
            <a:r>
              <a:rPr lang="en-US" altLang="ja-JP" sz="1500" dirty="0">
                <a:latin typeface="HG丸ｺﾞｼｯｸM-PRO" panose="020F0600000000000000" pitchFamily="50" charset="-128"/>
                <a:ea typeface="HG丸ｺﾞｼｯｸM-PRO" panose="020F0600000000000000" pitchFamily="50" charset="-128"/>
              </a:rPr>
              <a:t>27.4%</a:t>
            </a:r>
            <a:r>
              <a:rPr lang="ja-JP" altLang="ja-JP" sz="1500" dirty="0" err="1">
                <a:latin typeface="HG丸ｺﾞｼｯｸM-PRO" panose="020F0600000000000000" pitchFamily="50" charset="-128"/>
                <a:ea typeface="HG丸ｺﾞｼｯｸM-PRO" panose="020F0600000000000000" pitchFamily="50" charset="-128"/>
              </a:rPr>
              <a:t>で</a:t>
            </a:r>
            <a:r>
              <a:rPr lang="ja-JP" altLang="ja-JP" sz="1500" dirty="0">
                <a:latin typeface="HG丸ｺﾞｼｯｸM-PRO" panose="020F0600000000000000" pitchFamily="50" charset="-128"/>
                <a:ea typeface="HG丸ｺﾞｼｯｸM-PRO" panose="020F0600000000000000" pitchFamily="50" charset="-128"/>
              </a:rPr>
              <a:t>したが、</a:t>
            </a:r>
            <a:r>
              <a:rPr lang="en-US" altLang="ja-JP" sz="1500" dirty="0">
                <a:latin typeface="HG丸ｺﾞｼｯｸM-PRO" panose="020F0600000000000000" pitchFamily="50" charset="-128"/>
                <a:ea typeface="HG丸ｺﾞｼｯｸM-PRO" panose="020F0600000000000000" pitchFamily="50" charset="-128"/>
              </a:rPr>
              <a:t>2050</a:t>
            </a:r>
            <a:r>
              <a:rPr lang="ja-JP" altLang="ja-JP" sz="1500" dirty="0">
                <a:latin typeface="HG丸ｺﾞｼｯｸM-PRO" panose="020F0600000000000000" pitchFamily="50" charset="-128"/>
                <a:ea typeface="HG丸ｺﾞｼｯｸM-PRO" panose="020F0600000000000000" pitchFamily="50" charset="-128"/>
              </a:rPr>
              <a:t>年には</a:t>
            </a:r>
            <a:r>
              <a:rPr lang="en-US" altLang="ja-JP" sz="1500" dirty="0">
                <a:latin typeface="HG丸ｺﾞｼｯｸM-PRO" panose="020F0600000000000000" pitchFamily="50" charset="-128"/>
                <a:ea typeface="HG丸ｺﾞｼｯｸM-PRO" panose="020F0600000000000000" pitchFamily="50" charset="-128"/>
              </a:rPr>
              <a:t>37.7%</a:t>
            </a:r>
            <a:r>
              <a:rPr lang="ja-JP" altLang="ja-JP" sz="1500" dirty="0">
                <a:latin typeface="HG丸ｺﾞｼｯｸM-PRO" panose="020F0600000000000000" pitchFamily="50" charset="-128"/>
                <a:ea typeface="HG丸ｺﾞｼｯｸM-PRO" panose="020F0600000000000000" pitchFamily="50" charset="-128"/>
              </a:rPr>
              <a:t>に達すると予想されています</a:t>
            </a:r>
            <a:r>
              <a:rPr lang="ja-JP" altLang="ja-JP" sz="1500" dirty="0" smtClean="0">
                <a:latin typeface="HG丸ｺﾞｼｯｸM-PRO" panose="020F0600000000000000" pitchFamily="50" charset="-128"/>
                <a:ea typeface="HG丸ｺﾞｼｯｸM-PRO" panose="020F0600000000000000" pitchFamily="50" charset="-128"/>
              </a:rPr>
              <a:t>。</a:t>
            </a:r>
            <a:endParaRPr lang="en-US" altLang="ja-JP" sz="1500" dirty="0" smtClean="0">
              <a:latin typeface="HG丸ｺﾞｼｯｸM-PRO" panose="020F0600000000000000" pitchFamily="50" charset="-128"/>
              <a:ea typeface="HG丸ｺﾞｼｯｸM-PRO" panose="020F0600000000000000" pitchFamily="50" charset="-128"/>
            </a:endParaRPr>
          </a:p>
          <a:p>
            <a:r>
              <a:rPr lang="ja-JP" altLang="ja-JP" sz="1500" dirty="0" smtClean="0">
                <a:latin typeface="HG丸ｺﾞｼｯｸM-PRO" panose="020F0600000000000000" pitchFamily="50" charset="-128"/>
                <a:ea typeface="HG丸ｺﾞｼｯｸM-PRO" panose="020F0600000000000000" pitchFamily="50" charset="-128"/>
              </a:rPr>
              <a:t>一方</a:t>
            </a:r>
            <a:r>
              <a:rPr lang="ja-JP" altLang="ja-JP" sz="1500" dirty="0">
                <a:latin typeface="HG丸ｺﾞｼｯｸM-PRO" panose="020F0600000000000000" pitchFamily="50" charset="-128"/>
                <a:ea typeface="HG丸ｺﾞｼｯｸM-PRO" panose="020F0600000000000000" pitchFamily="50" charset="-128"/>
              </a:rPr>
              <a:t>で</a:t>
            </a:r>
            <a:r>
              <a:rPr lang="en-US" altLang="ja-JP" sz="1500" dirty="0">
                <a:latin typeface="HG丸ｺﾞｼｯｸM-PRO" panose="020F0600000000000000" pitchFamily="50" charset="-128"/>
                <a:ea typeface="HG丸ｺﾞｼｯｸM-PRO" panose="020F0600000000000000" pitchFamily="50" charset="-128"/>
              </a:rPr>
              <a:t>2016</a:t>
            </a:r>
            <a:r>
              <a:rPr lang="ja-JP" altLang="ja-JP" sz="1500" dirty="0">
                <a:latin typeface="HG丸ｺﾞｼｯｸM-PRO" panose="020F0600000000000000" pitchFamily="50" charset="-128"/>
                <a:ea typeface="HG丸ｺﾞｼｯｸM-PRO" panose="020F0600000000000000" pitchFamily="50" charset="-128"/>
              </a:rPr>
              <a:t>年に国内で生まれた子供の数は</a:t>
            </a:r>
            <a:r>
              <a:rPr lang="en-US" altLang="ja-JP" sz="1500" dirty="0">
                <a:latin typeface="HG丸ｺﾞｼｯｸM-PRO" panose="020F0600000000000000" pitchFamily="50" charset="-128"/>
                <a:ea typeface="HG丸ｺﾞｼｯｸM-PRO" panose="020F0600000000000000" pitchFamily="50" charset="-128"/>
              </a:rPr>
              <a:t>97</a:t>
            </a:r>
            <a:r>
              <a:rPr lang="ja-JP" altLang="ja-JP" sz="1500" dirty="0">
                <a:latin typeface="HG丸ｺﾞｼｯｸM-PRO" panose="020F0600000000000000" pitchFamily="50" charset="-128"/>
                <a:ea typeface="HG丸ｺﾞｼｯｸM-PRO" panose="020F0600000000000000" pitchFamily="50" charset="-128"/>
              </a:rPr>
              <a:t>万</a:t>
            </a:r>
            <a:r>
              <a:rPr lang="en-US" altLang="ja-JP" sz="1500" dirty="0">
                <a:latin typeface="HG丸ｺﾞｼｯｸM-PRO" panose="020F0600000000000000" pitchFamily="50" charset="-128"/>
                <a:ea typeface="HG丸ｺﾞｼｯｸM-PRO" panose="020F0600000000000000" pitchFamily="50" charset="-128"/>
              </a:rPr>
              <a:t>6,979</a:t>
            </a:r>
            <a:r>
              <a:rPr lang="ja-JP" altLang="ja-JP" sz="1500" dirty="0">
                <a:latin typeface="HG丸ｺﾞｼｯｸM-PRO" panose="020F0600000000000000" pitchFamily="50" charset="-128"/>
                <a:ea typeface="HG丸ｺﾞｼｯｸM-PRO" panose="020F0600000000000000" pitchFamily="50" charset="-128"/>
              </a:rPr>
              <a:t>人と初めて</a:t>
            </a:r>
            <a:r>
              <a:rPr lang="en-US" altLang="ja-JP" sz="1500" dirty="0">
                <a:latin typeface="HG丸ｺﾞｼｯｸM-PRO" panose="020F0600000000000000" pitchFamily="50" charset="-128"/>
                <a:ea typeface="HG丸ｺﾞｼｯｸM-PRO" panose="020F0600000000000000" pitchFamily="50" charset="-128"/>
              </a:rPr>
              <a:t>100</a:t>
            </a:r>
            <a:r>
              <a:rPr lang="ja-JP" altLang="ja-JP" sz="1500" dirty="0">
                <a:latin typeface="HG丸ｺﾞｼｯｸM-PRO" panose="020F0600000000000000" pitchFamily="50" charset="-128"/>
                <a:ea typeface="HG丸ｺﾞｼｯｸM-PRO" panose="020F0600000000000000" pitchFamily="50" charset="-128"/>
              </a:rPr>
              <a:t>万人を割りました。また、出生率（</a:t>
            </a:r>
            <a:r>
              <a:rPr lang="en-US" altLang="ja-JP" sz="1500" dirty="0">
                <a:latin typeface="HG丸ｺﾞｼｯｸM-PRO" panose="020F0600000000000000" pitchFamily="50" charset="-128"/>
                <a:ea typeface="HG丸ｺﾞｼｯｸM-PRO" panose="020F0600000000000000" pitchFamily="50" charset="-128"/>
              </a:rPr>
              <a:t>1</a:t>
            </a:r>
            <a:r>
              <a:rPr lang="ja-JP" altLang="ja-JP" sz="1500" dirty="0">
                <a:latin typeface="HG丸ｺﾞｼｯｸM-PRO" panose="020F0600000000000000" pitchFamily="50" charset="-128"/>
                <a:ea typeface="HG丸ｺﾞｼｯｸM-PRO" panose="020F0600000000000000" pitchFamily="50" charset="-128"/>
              </a:rPr>
              <a:t>人の女性が生涯に産む</a:t>
            </a:r>
            <a:r>
              <a:rPr lang="ja-JP" altLang="ja-JP" sz="1500" dirty="0" smtClean="0">
                <a:latin typeface="HG丸ｺﾞｼｯｸM-PRO" panose="020F0600000000000000" pitchFamily="50" charset="-128"/>
                <a:ea typeface="HG丸ｺﾞｼｯｸM-PRO" panose="020F0600000000000000" pitchFamily="50" charset="-128"/>
              </a:rPr>
              <a:t>子供数）</a:t>
            </a:r>
            <a:r>
              <a:rPr lang="ja-JP" altLang="ja-JP" sz="1500" dirty="0">
                <a:latin typeface="HG丸ｺﾞｼｯｸM-PRO" panose="020F0600000000000000" pitchFamily="50" charset="-128"/>
                <a:ea typeface="HG丸ｺﾞｼｯｸM-PRO" panose="020F0600000000000000" pitchFamily="50" charset="-128"/>
              </a:rPr>
              <a:t>は１</a:t>
            </a:r>
            <a:r>
              <a:rPr lang="en-US" altLang="ja-JP" sz="1500" dirty="0">
                <a:latin typeface="HG丸ｺﾞｼｯｸM-PRO" panose="020F0600000000000000" pitchFamily="50" charset="-128"/>
                <a:ea typeface="HG丸ｺﾞｼｯｸM-PRO" panose="020F0600000000000000" pitchFamily="50" charset="-128"/>
              </a:rPr>
              <a:t>.44</a:t>
            </a:r>
            <a:r>
              <a:rPr lang="ja-JP" altLang="ja-JP" sz="1500" dirty="0">
                <a:latin typeface="HG丸ｺﾞｼｯｸM-PRO" panose="020F0600000000000000" pitchFamily="50" charset="-128"/>
                <a:ea typeface="HG丸ｺﾞｼｯｸM-PRO" panose="020F0600000000000000" pitchFamily="50" charset="-128"/>
              </a:rPr>
              <a:t>で前年を</a:t>
            </a:r>
            <a:r>
              <a:rPr lang="en-US" altLang="ja-JP" sz="1500" dirty="0">
                <a:latin typeface="HG丸ｺﾞｼｯｸM-PRO" panose="020F0600000000000000" pitchFamily="50" charset="-128"/>
                <a:ea typeface="HG丸ｺﾞｼｯｸM-PRO" panose="020F0600000000000000" pitchFamily="50" charset="-128"/>
              </a:rPr>
              <a:t>0.01</a:t>
            </a:r>
            <a:r>
              <a:rPr lang="ja-JP" altLang="ja-JP" sz="1500" dirty="0">
                <a:latin typeface="HG丸ｺﾞｼｯｸM-PRO" panose="020F0600000000000000" pitchFamily="50" charset="-128"/>
                <a:ea typeface="HG丸ｺﾞｼｯｸM-PRO" panose="020F0600000000000000" pitchFamily="50" charset="-128"/>
              </a:rPr>
              <a:t>ポイント下回り、政府が掲げる「希望出生率</a:t>
            </a:r>
            <a:r>
              <a:rPr lang="en-US" altLang="ja-JP" sz="1500" dirty="0">
                <a:latin typeface="HG丸ｺﾞｼｯｸM-PRO" panose="020F0600000000000000" pitchFamily="50" charset="-128"/>
                <a:ea typeface="HG丸ｺﾞｼｯｸM-PRO" panose="020F0600000000000000" pitchFamily="50" charset="-128"/>
              </a:rPr>
              <a:t>1.8</a:t>
            </a:r>
            <a:r>
              <a:rPr lang="ja-JP" altLang="ja-JP" sz="1500" dirty="0">
                <a:latin typeface="HG丸ｺﾞｼｯｸM-PRO" panose="020F0600000000000000" pitchFamily="50" charset="-128"/>
                <a:ea typeface="HG丸ｺﾞｼｯｸM-PRO" panose="020F0600000000000000" pitchFamily="50" charset="-128"/>
              </a:rPr>
              <a:t>」との隔たりは広がっています。超高齢化社会と少子化は表裏一体であり急速な少子化が進んでいます。</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7329" y="6925575"/>
            <a:ext cx="2527953" cy="1895965"/>
          </a:xfrm>
          <a:prstGeom prst="rect">
            <a:avLst/>
          </a:prstGeom>
        </p:spPr>
      </p:pic>
    </p:spTree>
    <p:extLst>
      <p:ext uri="{BB962C8B-B14F-4D97-AF65-F5344CB8AC3E}">
        <p14:creationId xmlns:p14="http://schemas.microsoft.com/office/powerpoint/2010/main" val="309530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7712" y="5106885"/>
            <a:ext cx="4934667" cy="369332"/>
          </a:xfrm>
          <a:prstGeom prst="rect">
            <a:avLst/>
          </a:prstGeom>
          <a:noFill/>
        </p:spPr>
        <p:txBody>
          <a:bodyPr wrap="square" rtlCol="0">
            <a:spAutoFit/>
          </a:bodyPr>
          <a:lstStyle/>
          <a:p>
            <a:r>
              <a:rPr lang="ja-JP" altLang="ja-JP" b="1" dirty="0">
                <a:solidFill>
                  <a:srgbClr val="0070C0"/>
                </a:solidFill>
                <a:latin typeface="HG丸ｺﾞｼｯｸM-PRO" panose="020F0600000000000000" pitchFamily="50" charset="-128"/>
                <a:ea typeface="HG丸ｺﾞｼｯｸM-PRO" panose="020F0600000000000000" pitchFamily="50" charset="-128"/>
              </a:rPr>
              <a:t>より充実した社会保障制度の構築が急務です</a:t>
            </a:r>
            <a:endParaRPr lang="ja-JP" altLang="en-US"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67712" y="5558539"/>
            <a:ext cx="6322575" cy="1815882"/>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生活をしっかりした基盤に乗せるにはより充実した社会保障制度の構築が急務ですが、そのためには、少子化や高齢化の進展により人々の生活や社会全体にとってマイナスとなるような影響を緩和する必要があります。どのような政策が女性の労働と結婚・出産の両立を促進</a:t>
            </a:r>
            <a:r>
              <a:rPr lang="ja-JP" altLang="ja-JP" sz="1600" dirty="0" smtClean="0">
                <a:latin typeface="HG丸ｺﾞｼｯｸM-PRO" panose="020F0600000000000000" pitchFamily="50" charset="-128"/>
                <a:ea typeface="HG丸ｺﾞｼｯｸM-PRO" panose="020F0600000000000000" pitchFamily="50" charset="-128"/>
              </a:rPr>
              <a:t>するのか</a:t>
            </a:r>
            <a:r>
              <a:rPr lang="ja-JP" altLang="ja-JP" sz="1600" dirty="0">
                <a:latin typeface="HG丸ｺﾞｼｯｸM-PRO" panose="020F0600000000000000" pitchFamily="50" charset="-128"/>
                <a:ea typeface="HG丸ｺﾞｼｯｸM-PRO" panose="020F0600000000000000" pitchFamily="50" charset="-128"/>
              </a:rPr>
              <a:t>、どのような介護支援を</a:t>
            </a:r>
            <a:r>
              <a:rPr lang="ja-JP" altLang="ja-JP" sz="1600" dirty="0" smtClean="0">
                <a:latin typeface="HG丸ｺﾞｼｯｸM-PRO" panose="020F0600000000000000" pitchFamily="50" charset="-128"/>
                <a:ea typeface="HG丸ｺﾞｼｯｸM-PRO" panose="020F0600000000000000" pitchFamily="50" charset="-128"/>
              </a:rPr>
              <a:t>提供</a:t>
            </a:r>
            <a:r>
              <a:rPr lang="ja-JP" altLang="en-US" sz="1600" dirty="0">
                <a:latin typeface="HG丸ｺﾞｼｯｸM-PRO" panose="020F0600000000000000" pitchFamily="50" charset="-128"/>
                <a:ea typeface="HG丸ｺﾞｼｯｸM-PRO" panose="020F0600000000000000" pitchFamily="50" charset="-128"/>
              </a:rPr>
              <a:t>すれば</a:t>
            </a:r>
            <a:r>
              <a:rPr lang="ja-JP" altLang="ja-JP" sz="1600" dirty="0" smtClean="0">
                <a:latin typeface="HG丸ｺﾞｼｯｸM-PRO" panose="020F0600000000000000" pitchFamily="50" charset="-128"/>
                <a:ea typeface="HG丸ｺﾞｼｯｸM-PRO" panose="020F0600000000000000" pitchFamily="50" charset="-128"/>
              </a:rPr>
              <a:t>国民</a:t>
            </a:r>
            <a:r>
              <a:rPr lang="ja-JP" altLang="ja-JP" sz="1600" dirty="0">
                <a:latin typeface="HG丸ｺﾞｼｯｸM-PRO" panose="020F0600000000000000" pitchFamily="50" charset="-128"/>
                <a:ea typeface="HG丸ｺﾞｼｯｸM-PRO" panose="020F0600000000000000" pitchFamily="50" charset="-128"/>
              </a:rPr>
              <a:t>の肉体的・経済的負担を緩和することができるか。こうした重要な課題に答えるために「家族・出生・仕事に関する全国調査</a:t>
            </a:r>
            <a:r>
              <a:rPr lang="ja-JP"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を</a:t>
            </a:r>
            <a:r>
              <a:rPr lang="ja-JP" altLang="ja-JP" sz="1600" dirty="0" smtClean="0">
                <a:latin typeface="HG丸ｺﾞｼｯｸM-PRO" panose="020F0600000000000000" pitchFamily="50" charset="-128"/>
                <a:ea typeface="HG丸ｺﾞｼｯｸM-PRO" panose="020F0600000000000000" pitchFamily="50" charset="-128"/>
              </a:rPr>
              <a:t>実施</a:t>
            </a:r>
            <a:r>
              <a:rPr lang="ja-JP" altLang="en-US" sz="1600" dirty="0" smtClean="0">
                <a:latin typeface="HG丸ｺﾞｼｯｸM-PRO" panose="020F0600000000000000" pitchFamily="50" charset="-128"/>
                <a:ea typeface="HG丸ｺﾞｼｯｸM-PRO" panose="020F0600000000000000" pitchFamily="50" charset="-128"/>
              </a:rPr>
              <a:t>します</a:t>
            </a:r>
            <a:r>
              <a:rPr lang="ja-JP" altLang="ja-JP" sz="1600" dirty="0" smtClean="0">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70733" y="420149"/>
            <a:ext cx="4600940" cy="369332"/>
          </a:xfrm>
          <a:prstGeom prst="rect">
            <a:avLst/>
          </a:prstGeom>
          <a:noFill/>
        </p:spPr>
        <p:txBody>
          <a:bodyPr wrap="none" rtlCol="0">
            <a:spAutoFit/>
          </a:bodyPr>
          <a:lstStyle/>
          <a:p>
            <a:r>
              <a:rPr lang="ja-JP" altLang="ja-JP" b="1" dirty="0">
                <a:solidFill>
                  <a:srgbClr val="0070C0"/>
                </a:solidFill>
                <a:latin typeface="HG丸ｺﾞｼｯｸM-PRO" panose="020F0600000000000000" pitchFamily="50" charset="-128"/>
                <a:ea typeface="HG丸ｺﾞｼｯｸM-PRO" panose="020F0600000000000000" pitchFamily="50" charset="-128"/>
              </a:rPr>
              <a:t>子育て支援の新しい少子化対策が急務です</a:t>
            </a:r>
            <a:endParaRPr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70733" y="889847"/>
            <a:ext cx="6332480" cy="132343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さまざまな子育て支援策や少子化対策がすでに実施されていますが、その金額</a:t>
            </a:r>
            <a:r>
              <a:rPr lang="ja-JP" altLang="ja-JP" sz="1600" dirty="0" smtClean="0">
                <a:latin typeface="HG丸ｺﾞｼｯｸM-PRO" panose="020F0600000000000000" pitchFamily="50" charset="-128"/>
                <a:ea typeface="HG丸ｺﾞｼｯｸM-PRO" panose="020F0600000000000000" pitchFamily="50" charset="-128"/>
              </a:rPr>
              <a:t>や</a:t>
            </a:r>
            <a:r>
              <a:rPr lang="ja-JP" altLang="en-US" sz="1600" dirty="0" smtClean="0">
                <a:latin typeface="HG丸ｺﾞｼｯｸM-PRO" panose="020F0600000000000000" pitchFamily="50" charset="-128"/>
                <a:ea typeface="HG丸ｺﾞｼｯｸM-PRO" panose="020F0600000000000000" pitchFamily="50" charset="-128"/>
              </a:rPr>
              <a:t>対象</a:t>
            </a:r>
            <a:r>
              <a:rPr lang="ja-JP" altLang="ja-JP" sz="1600" dirty="0" smtClean="0">
                <a:latin typeface="HG丸ｺﾞｼｯｸM-PRO" panose="020F0600000000000000" pitchFamily="50" charset="-128"/>
                <a:ea typeface="HG丸ｺﾞｼｯｸM-PRO" panose="020F0600000000000000" pitchFamily="50" charset="-128"/>
              </a:rPr>
              <a:t>期間</a:t>
            </a:r>
            <a:r>
              <a:rPr lang="ja-JP" altLang="ja-JP" sz="1600" dirty="0">
                <a:latin typeface="HG丸ｺﾞｼｯｸM-PRO" panose="020F0600000000000000" pitchFamily="50" charset="-128"/>
                <a:ea typeface="HG丸ｺﾞｼｯｸM-PRO" panose="020F0600000000000000" pitchFamily="50" charset="-128"/>
              </a:rPr>
              <a:t>がどれほど効果的かは検証されてきませんでした。</a:t>
            </a:r>
            <a:r>
              <a:rPr lang="ja-JP" altLang="ja-JP" sz="1600" dirty="0" smtClean="0">
                <a:latin typeface="HG丸ｺﾞｼｯｸM-PRO" panose="020F0600000000000000" pitchFamily="50" charset="-128"/>
                <a:ea typeface="HG丸ｺﾞｼｯｸM-PRO" panose="020F0600000000000000" pitchFamily="50" charset="-128"/>
              </a:rPr>
              <a:t>また</a:t>
            </a:r>
            <a:r>
              <a:rPr lang="ja-JP" altLang="en-US" sz="1600" dirty="0">
                <a:latin typeface="HG丸ｺﾞｼｯｸM-PRO" panose="020F0600000000000000" pitchFamily="50" charset="-128"/>
                <a:ea typeface="HG丸ｺﾞｼｯｸM-PRO" panose="020F0600000000000000" pitchFamily="50" charset="-128"/>
              </a:rPr>
              <a:t>、</a:t>
            </a:r>
            <a:r>
              <a:rPr lang="ja-JP" altLang="ja-JP" sz="1600" dirty="0" smtClean="0">
                <a:latin typeface="HG丸ｺﾞｼｯｸM-PRO" panose="020F0600000000000000" pitchFamily="50" charset="-128"/>
                <a:ea typeface="HG丸ｺﾞｼｯｸM-PRO" panose="020F0600000000000000" pitchFamily="50" charset="-128"/>
              </a:rPr>
              <a:t>家族</a:t>
            </a:r>
            <a:r>
              <a:rPr lang="ja-JP" altLang="ja-JP" sz="1600" dirty="0">
                <a:latin typeface="HG丸ｺﾞｼｯｸM-PRO" panose="020F0600000000000000" pitchFamily="50" charset="-128"/>
                <a:ea typeface="HG丸ｺﾞｼｯｸM-PRO" panose="020F0600000000000000" pitchFamily="50" charset="-128"/>
              </a:rPr>
              <a:t>の形態が多様化する中で、どのような人にどのような政策が有効であるのかを明らかにする必要もあります。本調査を行うことでこれらの問題に関する政策提言も可能にします。</a:t>
            </a:r>
            <a:endParaRPr lang="ja-JP" altLang="en-US" sz="16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3493" y="2633592"/>
            <a:ext cx="3665292" cy="1842922"/>
          </a:xfrm>
          <a:prstGeom prst="rect">
            <a:avLst/>
          </a:prstGeom>
        </p:spPr>
      </p:pic>
      <p:pic>
        <p:nvPicPr>
          <p:cNvPr id="8" name="図 7"/>
          <p:cNvPicPr>
            <a:picLocks noChangeAspect="1"/>
          </p:cNvPicPr>
          <p:nvPr/>
        </p:nvPicPr>
        <p:blipFill>
          <a:blip r:embed="rId3"/>
          <a:stretch>
            <a:fillRect/>
          </a:stretch>
        </p:blipFill>
        <p:spPr>
          <a:xfrm>
            <a:off x="1658856" y="7476199"/>
            <a:ext cx="3326345" cy="2159832"/>
          </a:xfrm>
          <a:prstGeom prst="rect">
            <a:avLst/>
          </a:prstGeom>
        </p:spPr>
      </p:pic>
    </p:spTree>
    <p:extLst>
      <p:ext uri="{BB962C8B-B14F-4D97-AF65-F5344CB8AC3E}">
        <p14:creationId xmlns:p14="http://schemas.microsoft.com/office/powerpoint/2010/main" val="2852018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8559" y="268033"/>
            <a:ext cx="6427857" cy="369332"/>
          </a:xfrm>
          <a:prstGeom prst="rect">
            <a:avLst/>
          </a:prstGeom>
          <a:solidFill>
            <a:schemeClr val="accent1"/>
          </a:solidFill>
        </p:spPr>
        <p:txBody>
          <a:bodyPr wrap="square" rtlCol="0">
            <a:spAutoFit/>
          </a:bodyP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調査の流れについて</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511782" y="975658"/>
            <a:ext cx="5799179" cy="3170099"/>
          </a:xfrm>
          <a:prstGeom prst="rect">
            <a:avLst/>
          </a:prstGeom>
        </p:spPr>
        <p:txBody>
          <a:bodyPr wrap="square">
            <a:spAutoFit/>
          </a:bodyPr>
          <a:lstStyle/>
          <a:p>
            <a:pPr indent="133350" algn="just"/>
            <a:r>
              <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少子高齢化</a:t>
            </a:r>
            <a:r>
              <a:rPr lang="ja-JP" altLang="en-US"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社会</a:t>
            </a:r>
            <a:r>
              <a:rPr lang="ja-JP"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a:t>
            </a:r>
            <a:r>
              <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おける家族・出生・仕事に</a:t>
            </a:r>
            <a:r>
              <a:rPr lang="ja-JP"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関する</a:t>
            </a:r>
            <a:endParaRPr lang="en-US"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50" algn="just"/>
            <a:r>
              <a:rPr lang="ja-JP" altLang="en-US"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全国調査｣にご協力をお願いする対象者の方には</a:t>
            </a:r>
            <a:endParaRPr lang="en-US" altLang="ja-JP" kern="100" dirty="0" smtClean="0">
              <a:latin typeface="Century" panose="02040604050505020304" pitchFamily="18" charset="0"/>
              <a:ea typeface="ＭＳ 明朝" panose="02020609040205080304" pitchFamily="17" charset="-128"/>
              <a:cs typeface="Times New Roman" panose="02020603050405020304" pitchFamily="18" charset="0"/>
            </a:endParaRPr>
          </a:p>
          <a:p>
            <a:pPr indent="133350" algn="just"/>
            <a:r>
              <a:rPr lang="ja-JP" altLang="en-US" sz="2000" b="1" kern="100" dirty="0" smtClean="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①</a:t>
            </a:r>
            <a:r>
              <a:rPr lang="ja-JP" altLang="ja-JP" sz="2000" b="1" kern="100" dirty="0" smtClean="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調査</a:t>
            </a:r>
            <a:r>
              <a:rPr lang="ja-JP" altLang="ja-JP" sz="2000" b="1" kern="100" dirty="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ご協力の</a:t>
            </a:r>
            <a:r>
              <a:rPr lang="ja-JP" altLang="ja-JP" sz="2000" b="1" kern="100" dirty="0" smtClean="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お願い</a:t>
            </a:r>
            <a:endParaRPr lang="en-US" altLang="ja-JP" sz="2000" b="1" kern="100" dirty="0" smtClean="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50" algn="just"/>
            <a:r>
              <a:rPr lang="ja-JP" altLang="en-US" sz="2000" b="1" kern="100" dirty="0" smtClean="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②</a:t>
            </a:r>
            <a:r>
              <a:rPr lang="ja-JP" altLang="ja-JP" sz="2000" b="1" kern="100" dirty="0" smtClean="0">
                <a:solidFill>
                  <a:srgbClr val="FF66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パンフレット</a:t>
            </a:r>
            <a:r>
              <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ja-JP" altLang="en-US"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を郵送させていただきました。</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調査員</a:t>
            </a:r>
            <a:r>
              <a:rPr lang="ja-JP"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が</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6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調査</a:t>
            </a:r>
            <a:r>
              <a:rPr lang="ja-JP"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ご協力のお願いにご自宅に伺います。</a:t>
            </a:r>
          </a:p>
          <a:p>
            <a:pPr algn="just"/>
            <a:r>
              <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ja-JP"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調査</a:t>
            </a:r>
            <a:r>
              <a:rPr lang="ja-JP" altLang="ja-JP"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altLang="en-US"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ご家族のタイプによって選んで頂きま</a:t>
            </a:r>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す</a:t>
            </a:r>
            <a:r>
              <a:rPr lang="ja-JP" altLang="ja-JP"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just"/>
            <a:r>
              <a:rPr lang="ja-JP" altLang="en-US"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調査</a:t>
            </a:r>
            <a:r>
              <a:rPr lang="ja-JP" altLang="en-US"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用紙に直接記入頂くか</a:t>
            </a:r>
            <a:r>
              <a:rPr lang="en-US" altLang="ja-JP"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Web</a:t>
            </a:r>
            <a:r>
              <a:rPr lang="ja-JP" altLang="en-US"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で回答頂くか</a:t>
            </a:r>
            <a:endParaRPr lang="en-US" altLang="ja-JP"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2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どちらかを選択して下さい。</a:t>
            </a:r>
            <a:endParaRPr lang="ja-JP" altLang="ja-JP" sz="2800" b="1" kern="100" dirty="0">
              <a:latin typeface="+mn-ea"/>
              <a:cs typeface="Times New Roman" panose="02020603050405020304" pitchFamily="18" charset="0"/>
            </a:endParaRPr>
          </a:p>
        </p:txBody>
      </p:sp>
      <p:sp>
        <p:nvSpPr>
          <p:cNvPr id="7" name="テキスト ボックス 6"/>
          <p:cNvSpPr txBox="1"/>
          <p:nvPr/>
        </p:nvSpPr>
        <p:spPr>
          <a:xfrm>
            <a:off x="505551" y="4345036"/>
            <a:ext cx="2824842" cy="584775"/>
          </a:xfrm>
          <a:prstGeom prst="rect">
            <a:avLst/>
          </a:prstGeom>
          <a:noFill/>
        </p:spPr>
        <p:txBody>
          <a:bodyPr wrap="square" rtlCol="0">
            <a:spAutoFit/>
          </a:bodyPr>
          <a:lstStyle/>
          <a:p>
            <a:pPr lvl="0"/>
            <a:r>
              <a:rPr lang="ja-JP" altLang="en-US" sz="1600" dirty="0" smtClean="0">
                <a:latin typeface="HG丸ｺﾞｼｯｸM-PRO" panose="020F0600000000000000" pitchFamily="50" charset="-128"/>
                <a:ea typeface="HG丸ｺﾞｼｯｸM-PRO" panose="020F0600000000000000" pitchFamily="50" charset="-128"/>
              </a:rPr>
              <a:t>① </a:t>
            </a:r>
            <a:r>
              <a:rPr lang="ja-JP" altLang="ja-JP" sz="1600" dirty="0" smtClean="0">
                <a:latin typeface="HG丸ｺﾞｼｯｸM-PRO" panose="020F0600000000000000" pitchFamily="50" charset="-128"/>
                <a:ea typeface="HG丸ｺﾞｼｯｸM-PRO" panose="020F0600000000000000" pitchFamily="50" charset="-128"/>
              </a:rPr>
              <a:t>ご自身</a:t>
            </a:r>
            <a:r>
              <a:rPr lang="ja-JP" altLang="ja-JP" sz="1600" dirty="0">
                <a:latin typeface="HG丸ｺﾞｼｯｸM-PRO" panose="020F0600000000000000" pitchFamily="50" charset="-128"/>
                <a:ea typeface="HG丸ｺﾞｼｯｸM-PRO" panose="020F0600000000000000" pitchFamily="50" charset="-128"/>
              </a:rPr>
              <a:t>でご記入</a:t>
            </a:r>
            <a:r>
              <a:rPr lang="ja-JP" altLang="ja-JP" sz="1600" dirty="0" smtClean="0">
                <a:latin typeface="HG丸ｺﾞｼｯｸM-PRO" panose="020F0600000000000000" pitchFamily="50" charset="-128"/>
                <a:ea typeface="HG丸ｺﾞｼｯｸM-PRO" panose="020F0600000000000000" pitchFamily="50" charset="-128"/>
              </a:rPr>
              <a:t>いただく</a:t>
            </a:r>
            <a:r>
              <a:rPr lang="ja-JP" altLang="en-US" sz="1600" dirty="0">
                <a:latin typeface="HG丸ｺﾞｼｯｸM-PRO" panose="020F0600000000000000" pitchFamily="50" charset="-128"/>
                <a:ea typeface="HG丸ｺﾞｼｯｸM-PRO" panose="020F0600000000000000" pitchFamily="50" charset="-128"/>
              </a:rPr>
              <a:t>　</a:t>
            </a:r>
            <a:r>
              <a:rPr lang="ja-JP" altLang="ja-JP"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600" dirty="0" smtClean="0">
              <a:latin typeface="HG丸ｺﾞｼｯｸM-PRO" panose="020F0600000000000000" pitchFamily="50" charset="-128"/>
              <a:ea typeface="HG丸ｺﾞｼｯｸM-PRO" panose="020F0600000000000000" pitchFamily="50" charset="-128"/>
            </a:endParaRPr>
          </a:p>
          <a:p>
            <a:pPr lvl="0"/>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smtClean="0">
                <a:latin typeface="HG丸ｺﾞｼｯｸM-PRO" panose="020F0600000000000000" pitchFamily="50" charset="-128"/>
                <a:ea typeface="HG丸ｺﾞｼｯｸM-PRO" panose="020F0600000000000000" pitchFamily="50" charset="-128"/>
              </a:rPr>
              <a:t>時間程度</a:t>
            </a:r>
            <a:endParaRPr lang="ja-JP" altLang="ja-JP" sz="16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0420" y="5318249"/>
            <a:ext cx="2809694" cy="1874066"/>
          </a:xfrm>
          <a:prstGeom prst="rect">
            <a:avLst/>
          </a:prstGeom>
        </p:spPr>
      </p:pic>
      <p:sp>
        <p:nvSpPr>
          <p:cNvPr id="9" name="テキスト ボックス 8"/>
          <p:cNvSpPr txBox="1"/>
          <p:nvPr/>
        </p:nvSpPr>
        <p:spPr>
          <a:xfrm>
            <a:off x="3434295" y="4329646"/>
            <a:ext cx="2568298" cy="615553"/>
          </a:xfrm>
          <a:prstGeom prst="rect">
            <a:avLst/>
          </a:prstGeom>
          <a:noFill/>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② Ｗｅｂ</a:t>
            </a:r>
            <a:r>
              <a:rPr lang="ja-JP" altLang="en-US" sz="1600" dirty="0">
                <a:latin typeface="HG丸ｺﾞｼｯｸM-PRO" panose="020F0600000000000000" pitchFamily="50" charset="-128"/>
                <a:ea typeface="HG丸ｺﾞｼｯｸM-PRO" panose="020F0600000000000000" pitchFamily="50" charset="-128"/>
              </a:rPr>
              <a:t>で</a:t>
            </a:r>
            <a:r>
              <a:rPr lang="ja-JP" altLang="en-US" sz="1600" dirty="0" smtClean="0">
                <a:latin typeface="HG丸ｺﾞｼｯｸM-PRO" panose="020F0600000000000000" pitchFamily="50" charset="-128"/>
                <a:ea typeface="HG丸ｺﾞｼｯｸM-PRO" panose="020F0600000000000000" pitchFamily="50" charset="-128"/>
              </a:rPr>
              <a:t>回答いただく</a:t>
            </a:r>
            <a:endParaRPr lang="ja-JP" altLang="ja-JP" sz="1600" dirty="0">
              <a:latin typeface="HG丸ｺﾞｼｯｸM-PRO" panose="020F0600000000000000" pitchFamily="50" charset="-128"/>
              <a:ea typeface="HG丸ｺﾞｼｯｸM-PRO" panose="020F0600000000000000" pitchFamily="50" charset="-128"/>
            </a:endParaRPr>
          </a:p>
          <a:p>
            <a:pPr lvl="0"/>
            <a:r>
              <a:rPr lang="en-US" altLang="ja-JP" dirty="0" smtClean="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smtClean="0">
                <a:latin typeface="HG丸ｺﾞｼｯｸM-PRO" panose="020F0600000000000000" pitchFamily="50" charset="-128"/>
                <a:ea typeface="HG丸ｺﾞｼｯｸM-PRO" panose="020F0600000000000000" pitchFamily="50" charset="-128"/>
              </a:rPr>
              <a:t>時間程度</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06491" y="7852652"/>
            <a:ext cx="6124394" cy="1569660"/>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ご都合に合わせて日時をご指定いただけます。</a:t>
            </a:r>
            <a:r>
              <a:rPr lang="en-US" altLang="ja-JP" sz="1600" dirty="0">
                <a:latin typeface="HG丸ｺﾞｼｯｸM-PRO" panose="020F0600000000000000" pitchFamily="50" charset="-128"/>
                <a:ea typeface="HG丸ｺﾞｼｯｸM-PRO" panose="020F0600000000000000" pitchFamily="50" charset="-128"/>
              </a:rPr>
              <a:t>2</a:t>
            </a:r>
            <a:r>
              <a:rPr lang="ja-JP" altLang="ja-JP" sz="1600" dirty="0" smtClean="0">
                <a:latin typeface="HG丸ｺﾞｼｯｸM-PRO" panose="020F0600000000000000" pitchFamily="50" charset="-128"/>
                <a:ea typeface="HG丸ｺﾞｼｯｸM-PRO" panose="020F0600000000000000" pitchFamily="50" charset="-128"/>
              </a:rPr>
              <a:t>回</a:t>
            </a:r>
            <a:r>
              <a:rPr lang="ja-JP" altLang="en-US" sz="1600" dirty="0" smtClean="0">
                <a:latin typeface="HG丸ｺﾞｼｯｸM-PRO" panose="020F0600000000000000" pitchFamily="50" charset="-128"/>
                <a:ea typeface="HG丸ｺﾞｼｯｸM-PRO" panose="020F0600000000000000" pitchFamily="50" charset="-128"/>
              </a:rPr>
              <a:t>以上</a:t>
            </a:r>
            <a:r>
              <a:rPr lang="ja-JP" altLang="ja-JP" sz="1600" dirty="0" smtClean="0">
                <a:latin typeface="HG丸ｺﾞｼｯｸM-PRO" panose="020F0600000000000000" pitchFamily="50" charset="-128"/>
                <a:ea typeface="HG丸ｺﾞｼｯｸM-PRO" panose="020F0600000000000000" pitchFamily="50" charset="-128"/>
              </a:rPr>
              <a:t>に</a:t>
            </a:r>
            <a:r>
              <a:rPr lang="ja-JP" altLang="ja-JP" sz="1600" dirty="0">
                <a:latin typeface="HG丸ｺﾞｼｯｸM-PRO" panose="020F0600000000000000" pitchFamily="50" charset="-128"/>
                <a:ea typeface="HG丸ｺﾞｼｯｸM-PRO" panose="020F0600000000000000" pitchFamily="50" charset="-128"/>
              </a:rPr>
              <a:t>分けてご協力いただくことも可能です。</a:t>
            </a:r>
          </a:p>
          <a:p>
            <a:r>
              <a:rPr lang="ja-JP" altLang="ja-JP" sz="1600" b="1" dirty="0">
                <a:latin typeface="HG丸ｺﾞｼｯｸM-PRO" panose="020F0600000000000000" pitchFamily="50" charset="-128"/>
                <a:ea typeface="HG丸ｺﾞｼｯｸM-PRO" panose="020F0600000000000000" pitchFamily="50" charset="-128"/>
              </a:rPr>
              <a:t>調査にご協力いただいた方にはお礼を差し上げております。</a:t>
            </a:r>
          </a:p>
          <a:p>
            <a:r>
              <a:rPr lang="en-US" altLang="ja-JP" sz="1600" dirty="0">
                <a:latin typeface="HG丸ｺﾞｼｯｸM-PRO" panose="020F0600000000000000" pitchFamily="50" charset="-128"/>
                <a:ea typeface="HG丸ｺﾞｼｯｸM-PRO" panose="020F0600000000000000" pitchFamily="50" charset="-128"/>
              </a:rPr>
              <a:t> </a:t>
            </a:r>
            <a:endParaRPr lang="ja-JP" altLang="ja-JP" sz="1600" dirty="0">
              <a:latin typeface="HG丸ｺﾞｼｯｸM-PRO" panose="020F0600000000000000" pitchFamily="50" charset="-128"/>
              <a:ea typeface="HG丸ｺﾞｼｯｸM-PRO" panose="020F0600000000000000" pitchFamily="50" charset="-128"/>
            </a:endParaRPr>
          </a:p>
          <a:p>
            <a:r>
              <a:rPr lang="ja-JP"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研究成果は研究プロジェクトのホームページに掲載する予定です。</a:t>
            </a:r>
          </a:p>
          <a:p>
            <a:r>
              <a:rPr lang="en-US" altLang="ja-JP" sz="1600" dirty="0">
                <a:latin typeface="HG丸ｺﾞｼｯｸM-PRO" panose="020F0600000000000000" pitchFamily="50" charset="-128"/>
                <a:ea typeface="HG丸ｺﾞｼｯｸM-PRO" panose="020F0600000000000000" pitchFamily="50" charset="-128"/>
              </a:rPr>
              <a:t>http://www.ichimura-lab.e.u-tokyo.ac.jp/jstar.html</a:t>
            </a:r>
            <a:endParaRPr lang="ja-JP" altLang="ja-JP" sz="16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 y="5033524"/>
            <a:ext cx="1676400" cy="2162646"/>
          </a:xfrm>
          <a:prstGeom prst="rect">
            <a:avLst/>
          </a:prstGeom>
        </p:spPr>
      </p:pic>
    </p:spTree>
    <p:extLst>
      <p:ext uri="{BB962C8B-B14F-4D97-AF65-F5344CB8AC3E}">
        <p14:creationId xmlns:p14="http://schemas.microsoft.com/office/powerpoint/2010/main" val="1947273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5200" y="284999"/>
            <a:ext cx="6427857" cy="646331"/>
          </a:xfrm>
          <a:prstGeom prst="rect">
            <a:avLst/>
          </a:prstGeom>
          <a:noFill/>
        </p:spPr>
        <p:txBody>
          <a:bodyPr wrap="square" rtlCol="0">
            <a:spAutoFit/>
          </a:bodyPr>
          <a:lstStyle/>
          <a:p>
            <a:pPr algn="ctr"/>
            <a:r>
              <a:rPr lang="en-US" altLang="ja-JP" b="1" dirty="0">
                <a:solidFill>
                  <a:schemeClr val="bg1"/>
                </a:solidFill>
                <a:latin typeface="+mn-ea"/>
              </a:rPr>
              <a:t>｢</a:t>
            </a:r>
            <a:r>
              <a:rPr lang="ja-JP" altLang="en-US" b="1" dirty="0" smtClean="0">
                <a:latin typeface="HG丸ｺﾞｼｯｸM-PRO" panose="020F0600000000000000" pitchFamily="50" charset="-128"/>
                <a:ea typeface="HG丸ｺﾞｼｯｸM-PRO" panose="020F0600000000000000" pitchFamily="50" charset="-128"/>
              </a:rPr>
              <a:t>少子高齢化社会に</a:t>
            </a:r>
            <a:r>
              <a:rPr lang="ja-JP" altLang="en-US" b="1" dirty="0">
                <a:latin typeface="HG丸ｺﾞｼｯｸM-PRO" panose="020F0600000000000000" pitchFamily="50" charset="-128"/>
                <a:ea typeface="HG丸ｺﾞｼｯｸM-PRO" panose="020F0600000000000000" pitchFamily="50" charset="-128"/>
              </a:rPr>
              <a:t>おける家族・出生・仕事</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に関する全国調査</a:t>
            </a:r>
            <a:r>
              <a:rPr lang="en-US" altLang="ja-JP" b="1" dirty="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プロジェクト</a:t>
            </a:r>
            <a:endParaRPr lang="en-US" altLang="ja-JP"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46458" y="992596"/>
            <a:ext cx="6427857" cy="369332"/>
          </a:xfrm>
          <a:prstGeom prst="rect">
            <a:avLst/>
          </a:prstGeom>
          <a:solidFill>
            <a:schemeClr val="accent1"/>
          </a:solidFill>
        </p:spPr>
        <p:txBody>
          <a:bodyPr wrap="square" rtlCol="0">
            <a:spAutoFit/>
          </a:bodyP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メンバー紹介</a:t>
            </a:r>
            <a:r>
              <a:rPr lang="ja-JP" altLang="en-US" b="1" dirty="0">
                <a:solidFill>
                  <a:schemeClr val="bg1"/>
                </a:solidFill>
                <a:latin typeface="+mn-ea"/>
              </a:rPr>
              <a:t>　</a:t>
            </a:r>
            <a:endParaRPr lang="en-US" altLang="ja-JP" sz="1600" b="1" dirty="0">
              <a:solidFill>
                <a:srgbClr val="FF0000"/>
              </a:solidFill>
              <a:latin typeface="+mn-ea"/>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4464" b="4464"/>
          <a:stretch/>
        </p:blipFill>
        <p:spPr>
          <a:xfrm>
            <a:off x="2574222" y="3059153"/>
            <a:ext cx="675000" cy="900000"/>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12500" r="12500"/>
          <a:stretch/>
        </p:blipFill>
        <p:spPr>
          <a:xfrm>
            <a:off x="454569" y="4471535"/>
            <a:ext cx="675000" cy="900000"/>
          </a:xfrm>
          <a:prstGeom prst="rect">
            <a:avLst/>
          </a:prstGeom>
        </p:spPr>
      </p:pic>
      <p:sp>
        <p:nvSpPr>
          <p:cNvPr id="18" name="テキスト ボックス 17"/>
          <p:cNvSpPr txBox="1"/>
          <p:nvPr/>
        </p:nvSpPr>
        <p:spPr>
          <a:xfrm>
            <a:off x="1107685" y="1740492"/>
            <a:ext cx="1472095"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市村英彦</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リーダー</a:t>
            </a:r>
            <a:r>
              <a:rPr lang="ja-JP" altLang="en-US" sz="9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sp>
        <p:nvSpPr>
          <p:cNvPr id="20" name="テキスト ボックス 19"/>
          <p:cNvSpPr txBox="1"/>
          <p:nvPr/>
        </p:nvSpPr>
        <p:spPr>
          <a:xfrm>
            <a:off x="3221384" y="1741174"/>
            <a:ext cx="1491464" cy="830997"/>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岩本康志</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sp>
        <p:nvSpPr>
          <p:cNvPr id="21" name="テキスト ボックス 20"/>
          <p:cNvSpPr txBox="1"/>
          <p:nvPr/>
        </p:nvSpPr>
        <p:spPr>
          <a:xfrm>
            <a:off x="5291451" y="1758004"/>
            <a:ext cx="1153403"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臼井恵美子</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一橋大学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経済研究所</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准教授</a:t>
            </a:r>
          </a:p>
        </p:txBody>
      </p:sp>
      <p:sp>
        <p:nvSpPr>
          <p:cNvPr id="22" name="テキスト ボックス 21"/>
          <p:cNvSpPr txBox="1"/>
          <p:nvPr/>
        </p:nvSpPr>
        <p:spPr>
          <a:xfrm>
            <a:off x="3234438" y="3083495"/>
            <a:ext cx="1491464"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奥村綱雄</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横浜国立大学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国際社会学研究院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pic>
        <p:nvPicPr>
          <p:cNvPr id="23" name="図 22"/>
          <p:cNvPicPr>
            <a:picLocks noChangeAspect="1"/>
          </p:cNvPicPr>
          <p:nvPr/>
        </p:nvPicPr>
        <p:blipFill rotWithShape="1">
          <a:blip r:embed="rId5">
            <a:extLst>
              <a:ext uri="{28A0092B-C50C-407E-A947-70E740481C1C}">
                <a14:useLocalDpi xmlns:a14="http://schemas.microsoft.com/office/drawing/2010/main" val="0"/>
              </a:ext>
            </a:extLst>
          </a:blip>
          <a:srcRect t="877" b="877"/>
          <a:stretch/>
        </p:blipFill>
        <p:spPr>
          <a:xfrm>
            <a:off x="445953" y="3058846"/>
            <a:ext cx="675000" cy="900000"/>
          </a:xfrm>
          <a:prstGeom prst="rect">
            <a:avLst/>
          </a:prstGeom>
        </p:spPr>
      </p:pic>
      <p:sp>
        <p:nvSpPr>
          <p:cNvPr id="24" name="テキスト ボックス 23"/>
          <p:cNvSpPr txBox="1"/>
          <p:nvPr/>
        </p:nvSpPr>
        <p:spPr>
          <a:xfrm>
            <a:off x="1117579" y="3061840"/>
            <a:ext cx="1301780"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小川直宏</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特任教授</a:t>
            </a:r>
          </a:p>
        </p:txBody>
      </p:sp>
      <p:sp>
        <p:nvSpPr>
          <p:cNvPr id="25" name="テキスト ボックス 24"/>
          <p:cNvSpPr txBox="1"/>
          <p:nvPr/>
        </p:nvSpPr>
        <p:spPr>
          <a:xfrm>
            <a:off x="5309918" y="3061452"/>
            <a:ext cx="1491464"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川口大司</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sp>
        <p:nvSpPr>
          <p:cNvPr id="26" name="テキスト ボックス 25"/>
          <p:cNvSpPr txBox="1"/>
          <p:nvPr/>
        </p:nvSpPr>
        <p:spPr>
          <a:xfrm>
            <a:off x="1128956" y="4462903"/>
            <a:ext cx="1491464"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澤田康幸</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sp>
        <p:nvSpPr>
          <p:cNvPr id="27" name="テキスト ボックス 26"/>
          <p:cNvSpPr txBox="1"/>
          <p:nvPr/>
        </p:nvSpPr>
        <p:spPr>
          <a:xfrm>
            <a:off x="3254567" y="4448518"/>
            <a:ext cx="1259559" cy="1015663"/>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清水谷</a:t>
            </a:r>
            <a:r>
              <a:rPr lang="en-US" altLang="ja-JP"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諭</a:t>
            </a:r>
            <a:endParaRPr lang="en-US" altLang="ja-JP" sz="1200" dirty="0">
              <a:latin typeface="HG丸ｺﾞｼｯｸM-PRO" panose="020F0600000000000000" pitchFamily="50" charset="-128"/>
              <a:ea typeface="HG丸ｺﾞｼｯｸM-PRO" panose="020F0600000000000000" pitchFamily="50" charset="-128"/>
            </a:endParaRPr>
          </a:p>
          <a:p>
            <a:r>
              <a:rPr lang="zh-TW" altLang="en-US" sz="1200" dirty="0">
                <a:latin typeface="HG丸ｺﾞｼｯｸM-PRO" panose="020F0600000000000000" pitchFamily="50" charset="-128"/>
                <a:ea typeface="HG丸ｺﾞｼｯｸM-PRO" panose="020F0600000000000000" pitchFamily="50" charset="-128"/>
              </a:rPr>
              <a:t>世界平和研究所　研究部　</a:t>
            </a:r>
            <a:endParaRPr lang="en-US" altLang="zh-TW" sz="1200" dirty="0">
              <a:latin typeface="HG丸ｺﾞｼｯｸM-PRO" panose="020F0600000000000000" pitchFamily="50" charset="-128"/>
              <a:ea typeface="HG丸ｺﾞｼｯｸM-PRO" panose="020F0600000000000000" pitchFamily="50" charset="-128"/>
            </a:endParaRPr>
          </a:p>
          <a:p>
            <a:r>
              <a:rPr lang="zh-TW" altLang="en-US" sz="1200" dirty="0">
                <a:latin typeface="HG丸ｺﾞｼｯｸM-PRO" panose="020F0600000000000000" pitchFamily="50" charset="-128"/>
                <a:ea typeface="HG丸ｺﾞｼｯｸM-PRO" panose="020F0600000000000000" pitchFamily="50" charset="-128"/>
              </a:rPr>
              <a:t>研究員</a:t>
            </a:r>
            <a:endParaRPr lang="en-US" altLang="ja-JP" sz="1200" dirty="0">
              <a:latin typeface="HG丸ｺﾞｼｯｸM-PRO" panose="020F0600000000000000" pitchFamily="50" charset="-128"/>
              <a:ea typeface="HG丸ｺﾞｼｯｸM-PRO" panose="020F0600000000000000" pitchFamily="50" charset="-128"/>
            </a:endParaRPr>
          </a:p>
          <a:p>
            <a:endParaRPr lang="en-US" altLang="ja-JP" sz="1200" dirty="0">
              <a:latin typeface="+mn-ea"/>
            </a:endParaRPr>
          </a:p>
        </p:txBody>
      </p:sp>
      <p:sp>
        <p:nvSpPr>
          <p:cNvPr id="28" name="テキスト ボックス 27"/>
          <p:cNvSpPr txBox="1"/>
          <p:nvPr/>
        </p:nvSpPr>
        <p:spPr>
          <a:xfrm>
            <a:off x="5290672" y="4490380"/>
            <a:ext cx="1200587"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松倉力也</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日本大学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経済学部</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助教</a:t>
            </a:r>
          </a:p>
        </p:txBody>
      </p:sp>
      <p:sp>
        <p:nvSpPr>
          <p:cNvPr id="29" name="テキスト ボックス 28"/>
          <p:cNvSpPr txBox="1"/>
          <p:nvPr/>
        </p:nvSpPr>
        <p:spPr>
          <a:xfrm>
            <a:off x="1136940" y="5909815"/>
            <a:ext cx="1282233"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山口慎太郎</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准教授</a:t>
            </a:r>
          </a:p>
        </p:txBody>
      </p:sp>
      <p:sp>
        <p:nvSpPr>
          <p:cNvPr id="30" name="テキスト ボックス 29"/>
          <p:cNvSpPr txBox="1"/>
          <p:nvPr/>
        </p:nvSpPr>
        <p:spPr>
          <a:xfrm>
            <a:off x="3291254" y="5907276"/>
            <a:ext cx="970866"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山田知明</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明治大学</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商学部</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sp>
        <p:nvSpPr>
          <p:cNvPr id="31" name="テキスト ボックス 30"/>
          <p:cNvSpPr txBox="1"/>
          <p:nvPr/>
        </p:nvSpPr>
        <p:spPr>
          <a:xfrm>
            <a:off x="5339630" y="5923002"/>
            <a:ext cx="1491464" cy="830997"/>
          </a:xfrm>
          <a:prstGeom prst="rect">
            <a:avLst/>
          </a:prstGeom>
          <a:noFill/>
        </p:spPr>
        <p:txBody>
          <a:bodyPr wrap="square" rtlCol="0">
            <a:spAutoFit/>
          </a:bodyPr>
          <a:lstStyle/>
          <a:p>
            <a:r>
              <a:rPr lang="ja-JP" altLang="ja-JP" sz="1200" dirty="0">
                <a:latin typeface="HG丸ｺﾞｼｯｸM-PRO" panose="020F0600000000000000" pitchFamily="50" charset="-128"/>
                <a:ea typeface="HG丸ｺﾞｼｯｸM-PRO" panose="020F0600000000000000" pitchFamily="50" charset="-128"/>
              </a:rPr>
              <a:t>渡辺</a:t>
            </a:r>
            <a:r>
              <a:rPr lang="en-US" altLang="ja-JP"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努</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東京大学大学院</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経済学研究科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教授</a:t>
            </a:r>
          </a:p>
        </p:txBody>
      </p:sp>
      <p:sp>
        <p:nvSpPr>
          <p:cNvPr id="32" name="テキスト ボックス 31"/>
          <p:cNvSpPr txBox="1"/>
          <p:nvPr/>
        </p:nvSpPr>
        <p:spPr>
          <a:xfrm>
            <a:off x="177701" y="7201587"/>
            <a:ext cx="6427857" cy="338554"/>
          </a:xfrm>
          <a:prstGeom prst="rect">
            <a:avLst/>
          </a:prstGeom>
          <a:solidFill>
            <a:schemeClr val="accent1"/>
          </a:solidFill>
        </p:spPr>
        <p:txBody>
          <a:bodyPr wrap="square" rtlCol="0">
            <a:spAutoFit/>
          </a:bodyP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調査主体について</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2326816" y="7819340"/>
            <a:ext cx="2741456" cy="369332"/>
          </a:xfrm>
          <a:prstGeom prst="rect">
            <a:avLst/>
          </a:prstGeom>
        </p:spPr>
        <p:txBody>
          <a:bodyPr wrap="none">
            <a:spAutoFit/>
          </a:bodyPr>
          <a:lstStyle/>
          <a:p>
            <a:pPr algn="just"/>
            <a:r>
              <a:rPr lang="ja-JP" altLang="ja-JP"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国立大学法人　東京大学</a:t>
            </a:r>
          </a:p>
        </p:txBody>
      </p:sp>
      <p:sp>
        <p:nvSpPr>
          <p:cNvPr id="34" name="正方形/長方形 33"/>
          <p:cNvSpPr/>
          <p:nvPr/>
        </p:nvSpPr>
        <p:spPr>
          <a:xfrm>
            <a:off x="2342056" y="8481891"/>
            <a:ext cx="3212924" cy="1169551"/>
          </a:xfrm>
          <a:prstGeom prst="rect">
            <a:avLst/>
          </a:prstGeom>
        </p:spPr>
        <p:txBody>
          <a:bodyPr wrap="square">
            <a:spAutoFit/>
          </a:bodyPr>
          <a:lstStyle/>
          <a:p>
            <a:pPr algn="just"/>
            <a:r>
              <a:rPr lang="ja-JP" altLang="ja-JP" sz="1400" b="1"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国立大学法人</a:t>
            </a:r>
            <a:r>
              <a:rPr lang="ja-JP" altLang="en-US" sz="1400" b="1"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とは</a:t>
            </a:r>
            <a:endParaRPr lang="en-US" altLang="ja-JP" sz="1400" b="1" kern="100"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400" dirty="0" smtClean="0">
              <a:latin typeface="HG丸ｺﾞｼｯｸM-PRO" panose="020F0600000000000000" pitchFamily="50" charset="-128"/>
              <a:ea typeface="HG丸ｺﾞｼｯｸM-PRO" panose="020F0600000000000000" pitchFamily="50" charset="-128"/>
            </a:endParaRPr>
          </a:p>
          <a:p>
            <a:pPr algn="just"/>
            <a:r>
              <a:rPr lang="ja-JP" altLang="ja-JP" sz="1400" dirty="0" smtClean="0">
                <a:latin typeface="HG丸ｺﾞｼｯｸM-PRO" panose="020F0600000000000000" pitchFamily="50" charset="-128"/>
                <a:ea typeface="HG丸ｺﾞｼｯｸM-PRO" panose="020F0600000000000000" pitchFamily="50" charset="-128"/>
              </a:rPr>
              <a:t>国立</a:t>
            </a:r>
            <a:r>
              <a:rPr lang="ja-JP" altLang="ja-JP" sz="1400" dirty="0">
                <a:latin typeface="HG丸ｺﾞｼｯｸM-PRO" panose="020F0600000000000000" pitchFamily="50" charset="-128"/>
                <a:ea typeface="HG丸ｺﾞｼｯｸM-PRO" panose="020F0600000000000000" pitchFamily="50" charset="-128"/>
              </a:rPr>
              <a:t>大学を設置することを目的と</a:t>
            </a:r>
            <a:r>
              <a:rPr lang="ja-JP" altLang="ja-JP" sz="1400" dirty="0" smtClean="0">
                <a:latin typeface="HG丸ｺﾞｼｯｸM-PRO" panose="020F0600000000000000" pitchFamily="50" charset="-128"/>
                <a:ea typeface="HG丸ｺﾞｼｯｸM-PRO" panose="020F0600000000000000" pitchFamily="50" charset="-128"/>
              </a:rPr>
              <a:t>して国立</a:t>
            </a:r>
            <a:r>
              <a:rPr lang="ja-JP" altLang="ja-JP" sz="1400" dirty="0">
                <a:latin typeface="HG丸ｺﾞｼｯｸM-PRO" panose="020F0600000000000000" pitchFamily="50" charset="-128"/>
                <a:ea typeface="HG丸ｺﾞｼｯｸM-PRO" panose="020F0600000000000000" pitchFamily="50" charset="-128"/>
              </a:rPr>
              <a:t>大学法人法の規定により設立される法人です</a:t>
            </a:r>
            <a:r>
              <a:rPr lang="ja-JP" altLang="ja-JP" sz="1400" dirty="0" smtClean="0">
                <a:latin typeface="HG丸ｺﾞｼｯｸM-PRO" panose="020F0600000000000000" pitchFamily="50" charset="-128"/>
                <a:ea typeface="HG丸ｺﾞｼｯｸM-PRO" panose="020F0600000000000000" pitchFamily="50" charset="-128"/>
              </a:rPr>
              <a:t>。</a:t>
            </a:r>
            <a:endParaRPr lang="ja-JP" altLang="ja-JP" sz="1400" b="1"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図 15"/>
          <p:cNvPicPr>
            <a:picLocks noChangeAspect="1"/>
          </p:cNvPicPr>
          <p:nvPr/>
        </p:nvPicPr>
        <p:blipFill rotWithShape="1">
          <a:blip r:embed="rId6" cstate="print">
            <a:extLst>
              <a:ext uri="{28A0092B-C50C-407E-A947-70E740481C1C}">
                <a14:useLocalDpi xmlns:a14="http://schemas.microsoft.com/office/drawing/2010/main" val="0"/>
              </a:ext>
            </a:extLst>
          </a:blip>
          <a:srcRect l="3591" t="5556" r="3591" b="5556"/>
          <a:stretch/>
        </p:blipFill>
        <p:spPr>
          <a:xfrm>
            <a:off x="440305" y="1736963"/>
            <a:ext cx="675000" cy="900000"/>
          </a:xfrm>
          <a:prstGeom prst="rect">
            <a:avLst/>
          </a:prstGeom>
        </p:spPr>
      </p:pic>
      <p:pic>
        <p:nvPicPr>
          <p:cNvPr id="35" name="図 34"/>
          <p:cNvPicPr>
            <a:picLocks noChangeAspect="1"/>
          </p:cNvPicPr>
          <p:nvPr/>
        </p:nvPicPr>
        <p:blipFill rotWithShape="1">
          <a:blip r:embed="rId7" cstate="print">
            <a:extLst>
              <a:ext uri="{28A0092B-C50C-407E-A947-70E740481C1C}">
                <a14:useLocalDpi xmlns:a14="http://schemas.microsoft.com/office/drawing/2010/main" val="0"/>
              </a:ext>
            </a:extLst>
          </a:blip>
          <a:srcRect l="2588" r="2588"/>
          <a:stretch/>
        </p:blipFill>
        <p:spPr>
          <a:xfrm>
            <a:off x="4630544" y="3051243"/>
            <a:ext cx="675000" cy="900000"/>
          </a:xfrm>
          <a:prstGeom prst="rect">
            <a:avLst/>
          </a:prstGeom>
        </p:spPr>
      </p:pic>
      <p:pic>
        <p:nvPicPr>
          <p:cNvPr id="36" name="図 35"/>
          <p:cNvPicPr>
            <a:picLocks noChangeAspect="1"/>
          </p:cNvPicPr>
          <p:nvPr/>
        </p:nvPicPr>
        <p:blipFill rotWithShape="1">
          <a:blip r:embed="rId8" cstate="print">
            <a:extLst>
              <a:ext uri="{28A0092B-C50C-407E-A947-70E740481C1C}">
                <a14:useLocalDpi xmlns:a14="http://schemas.microsoft.com/office/drawing/2010/main" val="0"/>
              </a:ext>
            </a:extLst>
          </a:blip>
          <a:srcRect l="6045" r="6045"/>
          <a:stretch/>
        </p:blipFill>
        <p:spPr>
          <a:xfrm>
            <a:off x="2558252" y="1742764"/>
            <a:ext cx="675000" cy="900000"/>
          </a:xfrm>
          <a:prstGeom prst="rect">
            <a:avLst/>
          </a:prstGeom>
        </p:spPr>
      </p:pic>
      <p:pic>
        <p:nvPicPr>
          <p:cNvPr id="37" name="図 36"/>
          <p:cNvPicPr>
            <a:picLocks noChangeAspect="1"/>
          </p:cNvPicPr>
          <p:nvPr/>
        </p:nvPicPr>
        <p:blipFill rotWithShape="1">
          <a:blip r:embed="rId9">
            <a:extLst>
              <a:ext uri="{28A0092B-C50C-407E-A947-70E740481C1C}">
                <a14:useLocalDpi xmlns:a14="http://schemas.microsoft.com/office/drawing/2010/main" val="0"/>
              </a:ext>
            </a:extLst>
          </a:blip>
          <a:srcRect l="9958" r="9958"/>
          <a:stretch/>
        </p:blipFill>
        <p:spPr>
          <a:xfrm>
            <a:off x="2588316" y="4455160"/>
            <a:ext cx="675000" cy="900000"/>
          </a:xfrm>
          <a:prstGeom prst="rect">
            <a:avLst/>
          </a:prstGeom>
        </p:spPr>
      </p:pic>
      <p:pic>
        <p:nvPicPr>
          <p:cNvPr id="40" name="図 39"/>
          <p:cNvPicPr>
            <a:picLocks noChangeAspect="1"/>
          </p:cNvPicPr>
          <p:nvPr/>
        </p:nvPicPr>
        <p:blipFill rotWithShape="1">
          <a:blip r:embed="rId10">
            <a:extLst>
              <a:ext uri="{28A0092B-C50C-407E-A947-70E740481C1C}">
                <a14:useLocalDpi xmlns:a14="http://schemas.microsoft.com/office/drawing/2010/main" val="0"/>
              </a:ext>
            </a:extLst>
          </a:blip>
          <a:srcRect l="2618" r="2618"/>
          <a:stretch/>
        </p:blipFill>
        <p:spPr>
          <a:xfrm>
            <a:off x="454083" y="5904536"/>
            <a:ext cx="675000" cy="900000"/>
          </a:xfrm>
          <a:prstGeom prst="rect">
            <a:avLst/>
          </a:prstGeom>
        </p:spPr>
      </p:pic>
      <p:pic>
        <p:nvPicPr>
          <p:cNvPr id="41" name="図 40"/>
          <p:cNvPicPr>
            <a:picLocks noChangeAspect="1"/>
          </p:cNvPicPr>
          <p:nvPr/>
        </p:nvPicPr>
        <p:blipFill rotWithShape="1">
          <a:blip r:embed="rId11" cstate="print">
            <a:extLst>
              <a:ext uri="{28A0092B-C50C-407E-A947-70E740481C1C}">
                <a14:useLocalDpi xmlns:a14="http://schemas.microsoft.com/office/drawing/2010/main" val="0"/>
              </a:ext>
            </a:extLst>
          </a:blip>
          <a:srcRect l="2198" r="2198"/>
          <a:stretch/>
        </p:blipFill>
        <p:spPr>
          <a:xfrm>
            <a:off x="2611819" y="5908249"/>
            <a:ext cx="675000" cy="900000"/>
          </a:xfrm>
          <a:prstGeom prst="rect">
            <a:avLst/>
          </a:prstGeom>
        </p:spPr>
      </p:pic>
      <p:pic>
        <p:nvPicPr>
          <p:cNvPr id="42" name="図 41"/>
          <p:cNvPicPr>
            <a:picLocks noChangeAspect="1"/>
          </p:cNvPicPr>
          <p:nvPr/>
        </p:nvPicPr>
        <p:blipFill rotWithShape="1">
          <a:blip r:embed="rId12" cstate="print">
            <a:extLst>
              <a:ext uri="{28A0092B-C50C-407E-A947-70E740481C1C}">
                <a14:useLocalDpi xmlns:a14="http://schemas.microsoft.com/office/drawing/2010/main" val="0"/>
              </a:ext>
            </a:extLst>
          </a:blip>
          <a:srcRect l="1905" r="1905"/>
          <a:stretch/>
        </p:blipFill>
        <p:spPr>
          <a:xfrm>
            <a:off x="4656968" y="5902216"/>
            <a:ext cx="675000" cy="900000"/>
          </a:xfrm>
          <a:prstGeom prst="rect">
            <a:avLst/>
          </a:prstGeom>
        </p:spPr>
      </p:pic>
      <p:pic>
        <p:nvPicPr>
          <p:cNvPr id="44" name="図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1148" y="8044702"/>
            <a:ext cx="1188485" cy="1584647"/>
          </a:xfrm>
          <a:prstGeom prst="rect">
            <a:avLst/>
          </a:prstGeom>
        </p:spPr>
      </p:pic>
      <p:pic>
        <p:nvPicPr>
          <p:cNvPr id="45" name="図 44"/>
          <p:cNvPicPr>
            <a:picLocks noChangeAspect="1"/>
          </p:cNvPicPr>
          <p:nvPr/>
        </p:nvPicPr>
        <p:blipFill rotWithShape="1">
          <a:blip r:embed="rId14" cstate="print">
            <a:extLst>
              <a:ext uri="{28A0092B-C50C-407E-A947-70E740481C1C}">
                <a14:useLocalDpi xmlns:a14="http://schemas.microsoft.com/office/drawing/2010/main" val="0"/>
              </a:ext>
            </a:extLst>
          </a:blip>
          <a:srcRect l="3370" r="3370"/>
          <a:stretch/>
        </p:blipFill>
        <p:spPr>
          <a:xfrm>
            <a:off x="4604876" y="1767131"/>
            <a:ext cx="675000" cy="900000"/>
          </a:xfrm>
          <a:prstGeom prst="rect">
            <a:avLst/>
          </a:prstGeom>
        </p:spPr>
      </p:pic>
      <p:pic>
        <p:nvPicPr>
          <p:cNvPr id="38" name="図 37"/>
          <p:cNvPicPr/>
          <p:nvPr/>
        </p:nvPicPr>
        <p:blipFill rotWithShape="1">
          <a:blip r:embed="rId15">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val="0"/>
              </a:ext>
            </a:extLst>
          </a:blip>
          <a:srcRect l="11151" r="11151"/>
          <a:stretch/>
        </p:blipFill>
        <p:spPr>
          <a:xfrm>
            <a:off x="4630432" y="4462903"/>
            <a:ext cx="648000" cy="889200"/>
          </a:xfrm>
          <a:prstGeom prst="rect">
            <a:avLst/>
          </a:prstGeom>
        </p:spPr>
      </p:pic>
    </p:spTree>
    <p:extLst>
      <p:ext uri="{BB962C8B-B14F-4D97-AF65-F5344CB8AC3E}">
        <p14:creationId xmlns:p14="http://schemas.microsoft.com/office/powerpoint/2010/main" val="109100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6570" y="308394"/>
            <a:ext cx="6531429" cy="877163"/>
          </a:xfrm>
          <a:prstGeom prst="rect">
            <a:avLst/>
          </a:prstGeom>
          <a:noFill/>
        </p:spPr>
        <p:txBody>
          <a:bodyPr wrap="square" rtlCol="0">
            <a:spAutoFit/>
          </a:bodyPr>
          <a:lstStyle/>
          <a:p>
            <a:r>
              <a:rPr lang="ja-JP" altLang="ja-JP" sz="1700" b="1" dirty="0">
                <a:solidFill>
                  <a:srgbClr val="0070C0"/>
                </a:solidFill>
                <a:latin typeface="HG丸ｺﾞｼｯｸM-PRO" panose="020F0600000000000000" pitchFamily="50" charset="-128"/>
                <a:ea typeface="HG丸ｺﾞｼｯｸM-PRO" panose="020F0600000000000000" pitchFamily="50" charset="-128"/>
              </a:rPr>
              <a:t>家族や仕事に関する調査は、すでにおよそ</a:t>
            </a:r>
            <a:r>
              <a:rPr lang="en-US" altLang="ja-JP" sz="1700" b="1" dirty="0">
                <a:solidFill>
                  <a:srgbClr val="0070C0"/>
                </a:solidFill>
                <a:latin typeface="HG丸ｺﾞｼｯｸM-PRO" panose="020F0600000000000000" pitchFamily="50" charset="-128"/>
                <a:ea typeface="HG丸ｺﾞｼｯｸM-PRO" panose="020F0600000000000000" pitchFamily="50" charset="-128"/>
              </a:rPr>
              <a:t>70</a:t>
            </a:r>
            <a:r>
              <a:rPr lang="ja-JP" altLang="ja-JP" sz="1700" b="1" dirty="0">
                <a:solidFill>
                  <a:srgbClr val="0070C0"/>
                </a:solidFill>
                <a:latin typeface="HG丸ｺﾞｼｯｸM-PRO" panose="020F0600000000000000" pitchFamily="50" charset="-128"/>
                <a:ea typeface="HG丸ｺﾞｼｯｸM-PRO" panose="020F0600000000000000" pitchFamily="50" charset="-128"/>
              </a:rPr>
              <a:t>年間</a:t>
            </a:r>
            <a:r>
              <a:rPr lang="ja-JP" altLang="ja-JP" sz="1700" b="1" dirty="0" smtClean="0">
                <a:solidFill>
                  <a:srgbClr val="0070C0"/>
                </a:solidFill>
                <a:latin typeface="HG丸ｺﾞｼｯｸM-PRO" panose="020F0600000000000000" pitchFamily="50" charset="-128"/>
                <a:ea typeface="HG丸ｺﾞｼｯｸM-PRO" panose="020F0600000000000000" pitchFamily="50" charset="-128"/>
              </a:rPr>
              <a:t>にわたって</a:t>
            </a:r>
            <a:endParaRPr lang="en-US" altLang="ja-JP" sz="1700" b="1" dirty="0" smtClean="0">
              <a:solidFill>
                <a:srgbClr val="0070C0"/>
              </a:solidFill>
              <a:latin typeface="HG丸ｺﾞｼｯｸM-PRO" panose="020F0600000000000000" pitchFamily="50" charset="-128"/>
              <a:ea typeface="HG丸ｺﾞｼｯｸM-PRO" panose="020F0600000000000000" pitchFamily="50" charset="-128"/>
            </a:endParaRPr>
          </a:p>
          <a:p>
            <a:r>
              <a:rPr lang="ja-JP" altLang="ja-JP" sz="1700" b="1" dirty="0" smtClean="0">
                <a:solidFill>
                  <a:srgbClr val="0070C0"/>
                </a:solidFill>
                <a:latin typeface="HG丸ｺﾞｼｯｸM-PRO" panose="020F0600000000000000" pitchFamily="50" charset="-128"/>
                <a:ea typeface="HG丸ｺﾞｼｯｸM-PRO" panose="020F0600000000000000" pitchFamily="50" charset="-128"/>
              </a:rPr>
              <a:t>集められて</a:t>
            </a:r>
            <a:r>
              <a:rPr lang="ja-JP" altLang="ja-JP" sz="1700" b="1" dirty="0">
                <a:solidFill>
                  <a:srgbClr val="0070C0"/>
                </a:solidFill>
                <a:latin typeface="HG丸ｺﾞｼｯｸM-PRO" panose="020F0600000000000000" pitchFamily="50" charset="-128"/>
                <a:ea typeface="HG丸ｺﾞｼｯｸM-PRO" panose="020F0600000000000000" pitchFamily="50" charset="-128"/>
              </a:rPr>
              <a:t>います</a:t>
            </a:r>
            <a:endParaRPr lang="ja-JP" altLang="ja-JP" sz="1700" dirty="0">
              <a:solidFill>
                <a:srgbClr val="0070C0"/>
              </a:solidFill>
              <a:latin typeface="HG丸ｺﾞｼｯｸM-PRO" panose="020F0600000000000000" pitchFamily="50" charset="-128"/>
              <a:ea typeface="HG丸ｺﾞｼｯｸM-PRO" panose="020F0600000000000000" pitchFamily="50" charset="-128"/>
            </a:endParaRPr>
          </a:p>
          <a:p>
            <a:endParaRPr lang="ja-JP" altLang="en-US" sz="1700" dirty="0">
              <a:solidFill>
                <a:srgbClr val="0070C0"/>
              </a:solidFill>
            </a:endParaRPr>
          </a:p>
        </p:txBody>
      </p:sp>
      <p:sp>
        <p:nvSpPr>
          <p:cNvPr id="4" name="テキスト ボックス 3"/>
          <p:cNvSpPr txBox="1"/>
          <p:nvPr/>
        </p:nvSpPr>
        <p:spPr>
          <a:xfrm>
            <a:off x="326571" y="931077"/>
            <a:ext cx="6368143" cy="1815882"/>
          </a:xfrm>
          <a:prstGeom prst="rect">
            <a:avLst/>
          </a:prstGeom>
          <a:noFill/>
        </p:spPr>
        <p:txBody>
          <a:bodyPr wrap="square" rtlCol="0">
            <a:spAutoFit/>
          </a:bodyPr>
          <a:lstStyle/>
          <a:p>
            <a:r>
              <a:rPr lang="ja-JP" altLang="ja-JP" sz="1400" dirty="0">
                <a:latin typeface="HG丸ｺﾞｼｯｸM-PRO" panose="020F0600000000000000" pitchFamily="50" charset="-128"/>
                <a:ea typeface="HG丸ｺﾞｼｯｸM-PRO" panose="020F0600000000000000" pitchFamily="50" charset="-128"/>
              </a:rPr>
              <a:t>この調査は毎日新聞社が長年実施していた「全国家族計画世論調査」から継続して行っている調査です。毎日新聞社の調査</a:t>
            </a:r>
            <a:r>
              <a:rPr lang="ja-JP" altLang="ja-JP" sz="1400" dirty="0" smtClean="0">
                <a:latin typeface="HG丸ｺﾞｼｯｸM-PRO" panose="020F0600000000000000" pitchFamily="50" charset="-128"/>
                <a:ea typeface="HG丸ｺﾞｼｯｸM-PRO" panose="020F0600000000000000" pitchFamily="50" charset="-128"/>
              </a:rPr>
              <a:t>は</a:t>
            </a:r>
            <a:r>
              <a:rPr lang="en-US" altLang="ja-JP" sz="1400" dirty="0" smtClean="0">
                <a:latin typeface="HG丸ｺﾞｼｯｸM-PRO" panose="020F0600000000000000" pitchFamily="50" charset="-128"/>
                <a:ea typeface="HG丸ｺﾞｼｯｸM-PRO" panose="020F0600000000000000" pitchFamily="50" charset="-128"/>
              </a:rPr>
              <a:t>1950</a:t>
            </a:r>
            <a:r>
              <a:rPr lang="ja-JP" altLang="ja-JP" sz="1400" dirty="0">
                <a:latin typeface="HG丸ｺﾞｼｯｸM-PRO" panose="020F0600000000000000" pitchFamily="50" charset="-128"/>
                <a:ea typeface="HG丸ｺﾞｼｯｸM-PRO" panose="020F0600000000000000" pitchFamily="50" charset="-128"/>
              </a:rPr>
              <a:t>年から</a:t>
            </a:r>
            <a:r>
              <a:rPr lang="en-US" altLang="ja-JP" sz="1400" dirty="0">
                <a:latin typeface="HG丸ｺﾞｼｯｸM-PRO" panose="020F0600000000000000" pitchFamily="50" charset="-128"/>
                <a:ea typeface="HG丸ｺﾞｼｯｸM-PRO" panose="020F0600000000000000" pitchFamily="50" charset="-128"/>
              </a:rPr>
              <a:t>2000</a:t>
            </a:r>
            <a:r>
              <a:rPr lang="ja-JP" altLang="ja-JP" sz="1400" dirty="0">
                <a:latin typeface="HG丸ｺﾞｼｯｸM-PRO" panose="020F0600000000000000" pitchFamily="50" charset="-128"/>
                <a:ea typeface="HG丸ｺﾞｼｯｸM-PRO" panose="020F0600000000000000" pitchFamily="50" charset="-128"/>
              </a:rPr>
              <a:t>年まで、</a:t>
            </a:r>
            <a:r>
              <a:rPr lang="en-US" altLang="ja-JP" sz="1400" dirty="0">
                <a:latin typeface="HG丸ｺﾞｼｯｸM-PRO" panose="020F0600000000000000" pitchFamily="50" charset="-128"/>
                <a:ea typeface="HG丸ｺﾞｼｯｸM-PRO" panose="020F0600000000000000" pitchFamily="50" charset="-128"/>
              </a:rPr>
              <a:t>25</a:t>
            </a:r>
            <a:r>
              <a:rPr lang="ja-JP" altLang="ja-JP" sz="1400" dirty="0">
                <a:latin typeface="HG丸ｺﾞｼｯｸM-PRO" panose="020F0600000000000000" pitchFamily="50" charset="-128"/>
                <a:ea typeface="HG丸ｺﾞｼｯｸM-PRO" panose="020F0600000000000000" pitchFamily="50" charset="-128"/>
              </a:rPr>
              <a:t>回にわたり行われ、世界にも数少ない全国規模の調査ということから国連の人口賞を受賞したこともあります。その調査の流れを受けて日本大学が</a:t>
            </a:r>
            <a:r>
              <a:rPr lang="en-US" altLang="ja-JP" sz="1400" dirty="0">
                <a:latin typeface="HG丸ｺﾞｼｯｸM-PRO" panose="020F0600000000000000" pitchFamily="50" charset="-128"/>
                <a:ea typeface="HG丸ｺﾞｼｯｸM-PRO" panose="020F0600000000000000" pitchFamily="50" charset="-128"/>
              </a:rPr>
              <a:t>2007</a:t>
            </a:r>
            <a:r>
              <a:rPr lang="ja-JP" altLang="ja-JP" sz="1400" dirty="0">
                <a:latin typeface="HG丸ｺﾞｼｯｸM-PRO" panose="020F0600000000000000" pitchFamily="50" charset="-128"/>
                <a:ea typeface="HG丸ｺﾞｼｯｸM-PRO" panose="020F0600000000000000" pitchFamily="50" charset="-128"/>
              </a:rPr>
              <a:t>年及び</a:t>
            </a:r>
            <a:r>
              <a:rPr lang="en-US" altLang="ja-JP" sz="1400" dirty="0">
                <a:latin typeface="HG丸ｺﾞｼｯｸM-PRO" panose="020F0600000000000000" pitchFamily="50" charset="-128"/>
                <a:ea typeface="HG丸ｺﾞｼｯｸM-PRO" panose="020F0600000000000000" pitchFamily="50" charset="-128"/>
              </a:rPr>
              <a:t>2010</a:t>
            </a:r>
            <a:r>
              <a:rPr lang="ja-JP" altLang="ja-JP" sz="1400" dirty="0">
                <a:latin typeface="HG丸ｺﾞｼｯｸM-PRO" panose="020F0600000000000000" pitchFamily="50" charset="-128"/>
                <a:ea typeface="HG丸ｺﾞｼｯｸM-PRO" panose="020F0600000000000000" pitchFamily="50" charset="-128"/>
              </a:rPr>
              <a:t>年に世界保健機関と共同の国際プロジェクトとして「仕事と家族に関する全国調査」を実施しました。それをさらに継続・発展させるために、本年度から東京大学が調査票を改訂し、政府の支援を受けつつ「少子化高齢化における家族・出生・仕事に関する全国調査」を実施します。</a:t>
            </a:r>
          </a:p>
        </p:txBody>
      </p:sp>
      <p:sp>
        <p:nvSpPr>
          <p:cNvPr id="5" name="テキスト ボックス 4"/>
          <p:cNvSpPr txBox="1"/>
          <p:nvPr/>
        </p:nvSpPr>
        <p:spPr>
          <a:xfrm>
            <a:off x="326571" y="2985575"/>
            <a:ext cx="6531429" cy="353943"/>
          </a:xfrm>
          <a:prstGeom prst="rect">
            <a:avLst/>
          </a:prstGeom>
          <a:noFill/>
        </p:spPr>
        <p:txBody>
          <a:bodyPr wrap="square" rtlCol="0">
            <a:spAutoFit/>
          </a:bodyPr>
          <a:lstStyle/>
          <a:p>
            <a:r>
              <a:rPr lang="ja-JP" altLang="ja-JP" sz="1700" b="1" dirty="0">
                <a:solidFill>
                  <a:srgbClr val="0070C0"/>
                </a:solidFill>
                <a:latin typeface="HG丸ｺﾞｼｯｸM-PRO" panose="020F0600000000000000" pitchFamily="50" charset="-128"/>
                <a:ea typeface="HG丸ｺﾞｼｯｸM-PRO" panose="020F0600000000000000" pitchFamily="50" charset="-128"/>
              </a:rPr>
              <a:t>個人情報の対策は万全です。安心して参加いただける調査です</a:t>
            </a:r>
            <a:endParaRPr lang="ja-JP" altLang="en-US" sz="17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298171" y="4098329"/>
            <a:ext cx="3275883" cy="2031325"/>
          </a:xfrm>
          <a:prstGeom prst="rect">
            <a:avLst/>
          </a:prstGeom>
          <a:noFill/>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この</a:t>
            </a:r>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少子高齢化社会に</a:t>
            </a:r>
            <a:r>
              <a:rPr lang="ja-JP" altLang="en-US" sz="1400" dirty="0">
                <a:latin typeface="HG丸ｺﾞｼｯｸM-PRO" panose="020F0600000000000000" pitchFamily="50" charset="-128"/>
                <a:ea typeface="HG丸ｺﾞｼｯｸM-PRO" panose="020F0600000000000000" pitchFamily="50" charset="-128"/>
              </a:rPr>
              <a:t>おける家族・出生・仕事に関する全国調査</a:t>
            </a:r>
            <a:r>
              <a:rPr lang="ja-JP" altLang="en-US" sz="1400" dirty="0" smtClean="0">
                <a:latin typeface="HG丸ｺﾞｼｯｸM-PRO" panose="020F0600000000000000" pitchFamily="50" charset="-128"/>
                <a:ea typeface="HG丸ｺﾞｼｯｸM-PRO" panose="020F0600000000000000" pitchFamily="50" charset="-128"/>
              </a:rPr>
              <a:t>」は</a:t>
            </a:r>
            <a:r>
              <a:rPr lang="en-US" altLang="ja-JP" sz="1400" dirty="0">
                <a:latin typeface="HG丸ｺﾞｼｯｸM-PRO" panose="020F0600000000000000" pitchFamily="50" charset="-128"/>
                <a:ea typeface="HG丸ｺﾞｼｯｸM-PRO" panose="020F0600000000000000" pitchFamily="50" charset="-128"/>
              </a:rPr>
              <a:t>2017</a:t>
            </a:r>
            <a:r>
              <a:rPr lang="ja-JP" altLang="en-US" sz="1400" dirty="0">
                <a:latin typeface="HG丸ｺﾞｼｯｸM-PRO" panose="020F0600000000000000" pitchFamily="50" charset="-128"/>
                <a:ea typeface="HG丸ｺﾞｼｯｸM-PRO" panose="020F0600000000000000" pitchFamily="50" charset="-128"/>
              </a:rPr>
              <a:t>年</a:t>
            </a:r>
            <a:r>
              <a:rPr lang="en-US" altLang="ja-JP" sz="1400" dirty="0">
                <a:latin typeface="HG丸ｺﾞｼｯｸM-PRO" panose="020F0600000000000000" pitchFamily="50" charset="-128"/>
                <a:ea typeface="HG丸ｺﾞｼｯｸM-PRO" panose="020F0600000000000000" pitchFamily="50" charset="-128"/>
              </a:rPr>
              <a:t>11</a:t>
            </a:r>
            <a:r>
              <a:rPr lang="ja-JP" altLang="en-US" sz="1400" dirty="0">
                <a:latin typeface="HG丸ｺﾞｼｯｸM-PRO" panose="020F0600000000000000" pitchFamily="50" charset="-128"/>
                <a:ea typeface="HG丸ｺﾞｼｯｸM-PRO" panose="020F0600000000000000" pitchFamily="50" charset="-128"/>
              </a:rPr>
              <a:t>月</a:t>
            </a:r>
            <a:r>
              <a:rPr lang="en-US" altLang="ja-JP" sz="1400" dirty="0">
                <a:latin typeface="HG丸ｺﾞｼｯｸM-PRO" panose="020F0600000000000000" pitchFamily="50" charset="-128"/>
                <a:ea typeface="HG丸ｺﾞｼｯｸM-PRO" panose="020F0600000000000000" pitchFamily="50" charset="-128"/>
              </a:rPr>
              <a:t>8</a:t>
            </a:r>
            <a:r>
              <a:rPr lang="ja-JP" altLang="en-US" sz="1400" dirty="0">
                <a:latin typeface="HG丸ｺﾞｼｯｸM-PRO" panose="020F0600000000000000" pitchFamily="50" charset="-128"/>
                <a:ea typeface="HG丸ｺﾞｼｯｸM-PRO" panose="020F0600000000000000" pitchFamily="50" charset="-128"/>
              </a:rPr>
              <a:t>日付の毎日新聞朝刊</a:t>
            </a:r>
            <a:r>
              <a:rPr lang="en-US" altLang="ja-JP" sz="1400" dirty="0">
                <a:latin typeface="HG丸ｺﾞｼｯｸM-PRO" panose="020F0600000000000000" pitchFamily="50" charset="-128"/>
                <a:ea typeface="HG丸ｺﾞｼｯｸM-PRO" panose="020F0600000000000000" pitchFamily="50" charset="-128"/>
              </a:rPr>
              <a:t>(11</a:t>
            </a:r>
            <a:r>
              <a:rPr lang="ja-JP" altLang="en-US" sz="1400" dirty="0">
                <a:latin typeface="HG丸ｺﾞｼｯｸM-PRO" panose="020F0600000000000000" pitchFamily="50" charset="-128"/>
                <a:ea typeface="HG丸ｺﾞｼｯｸM-PRO" panose="020F0600000000000000" pitchFamily="50" charset="-128"/>
              </a:rPr>
              <a:t>面</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に掲載されました。「どんな政策で出生率</a:t>
            </a:r>
            <a:r>
              <a:rPr lang="en-US" altLang="ja-JP" sz="1400" dirty="0">
                <a:latin typeface="HG丸ｺﾞｼｯｸM-PRO" panose="020F0600000000000000" pitchFamily="50" charset="-128"/>
                <a:ea typeface="HG丸ｺﾞｼｯｸM-PRO" panose="020F0600000000000000" pitchFamily="50" charset="-128"/>
              </a:rPr>
              <a:t>UP?</a:t>
            </a:r>
            <a:r>
              <a:rPr lang="ja-JP" altLang="en-US" sz="1400" dirty="0">
                <a:latin typeface="HG丸ｺﾞｼｯｸM-PRO" panose="020F0600000000000000" pitchFamily="50" charset="-128"/>
                <a:ea typeface="HG丸ｺﾞｼｯｸM-PRO" panose="020F0600000000000000" pitchFamily="50" charset="-128"/>
              </a:rPr>
              <a:t>」と題された記事には、本調査が女性の労働参加と結婚・出産の両立を推進するためにどのような政策が効果的であるかを示すうえで期待されると報じられています。</a:t>
            </a:r>
          </a:p>
        </p:txBody>
      </p:sp>
      <p:sp>
        <p:nvSpPr>
          <p:cNvPr id="7" name="テキスト ボックス 6"/>
          <p:cNvSpPr txBox="1"/>
          <p:nvPr/>
        </p:nvSpPr>
        <p:spPr>
          <a:xfrm>
            <a:off x="356659" y="6468464"/>
            <a:ext cx="6217395" cy="353943"/>
          </a:xfrm>
          <a:prstGeom prst="rect">
            <a:avLst/>
          </a:prstGeom>
          <a:noFill/>
        </p:spPr>
        <p:txBody>
          <a:bodyPr wrap="square" rtlCol="0">
            <a:spAutoFit/>
          </a:bodyPr>
          <a:lstStyle/>
          <a:p>
            <a:r>
              <a:rPr lang="ja-JP" altLang="en-US" sz="1700" b="1" dirty="0">
                <a:solidFill>
                  <a:srgbClr val="0070C0"/>
                </a:solidFill>
                <a:latin typeface="HG丸ｺﾞｼｯｸM-PRO" panose="020F0600000000000000" pitchFamily="50" charset="-128"/>
                <a:ea typeface="HG丸ｺﾞｼｯｸM-PRO" panose="020F0600000000000000" pitchFamily="50" charset="-128"/>
              </a:rPr>
              <a:t>政策提言の基礎となります</a:t>
            </a:r>
          </a:p>
        </p:txBody>
      </p:sp>
      <p:sp>
        <p:nvSpPr>
          <p:cNvPr id="8" name="テキスト ボックス 7"/>
          <p:cNvSpPr txBox="1"/>
          <p:nvPr/>
        </p:nvSpPr>
        <p:spPr>
          <a:xfrm>
            <a:off x="326569" y="6809436"/>
            <a:ext cx="6531429" cy="553998"/>
          </a:xfrm>
          <a:prstGeom prst="rect">
            <a:avLst/>
          </a:prstGeom>
          <a:noFill/>
        </p:spPr>
        <p:txBody>
          <a:bodyPr wrap="square" rtlCol="0">
            <a:spAutoFit/>
          </a:bodyPr>
          <a:lstStyle/>
          <a:p>
            <a:r>
              <a:rPr lang="ja-JP" altLang="ja-JP" sz="1500" dirty="0">
                <a:latin typeface="HG丸ｺﾞｼｯｸM-PRO" panose="020F0600000000000000" pitchFamily="50" charset="-128"/>
                <a:ea typeface="HG丸ｺﾞｼｯｸM-PRO" panose="020F0600000000000000" pitchFamily="50" charset="-128"/>
              </a:rPr>
              <a:t>みなさまのご回答が、政策提言の力になります。ご協力をよろしくお願いいたします。</a:t>
            </a:r>
            <a:endParaRPr lang="ja-JP" altLang="en-US" sz="15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356659" y="7548132"/>
            <a:ext cx="6428735" cy="276999"/>
          </a:xfrm>
          <a:prstGeom prst="rect">
            <a:avLst/>
          </a:prstGeom>
          <a:solidFill>
            <a:schemeClr val="accent1"/>
          </a:solidFill>
        </p:spPr>
        <p:txBody>
          <a:bodyPr wrap="square" rtlCol="0">
            <a:spAutoFit/>
          </a:bodyPr>
          <a:lstStyle/>
          <a:p>
            <a:pPr algn="ctr"/>
            <a:r>
              <a:rPr lang="ja-JP" altLang="en-US" sz="1200" b="1" dirty="0" smtClean="0">
                <a:solidFill>
                  <a:schemeClr val="bg1"/>
                </a:solidFill>
                <a:latin typeface="+mn-ea"/>
              </a:rPr>
              <a:t>調査企画および管理</a:t>
            </a:r>
            <a:r>
              <a:rPr lang="ja-JP" altLang="en-US" sz="1200" b="1" dirty="0">
                <a:solidFill>
                  <a:schemeClr val="bg1"/>
                </a:solidFill>
                <a:latin typeface="+mn-ea"/>
              </a:rPr>
              <a:t>　</a:t>
            </a:r>
            <a:endParaRPr lang="en-US" altLang="ja-JP" sz="1200" b="1" dirty="0">
              <a:solidFill>
                <a:srgbClr val="FF0000"/>
              </a:solidFill>
              <a:latin typeface="+mn-ea"/>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336" y="4111645"/>
            <a:ext cx="2777994" cy="1949271"/>
          </a:xfrm>
          <a:prstGeom prst="rect">
            <a:avLst/>
          </a:prstGeom>
        </p:spPr>
      </p:pic>
      <p:sp>
        <p:nvSpPr>
          <p:cNvPr id="11" name="サブタイトル 2"/>
          <p:cNvSpPr txBox="1">
            <a:spLocks/>
          </p:cNvSpPr>
          <p:nvPr/>
        </p:nvSpPr>
        <p:spPr>
          <a:xfrm rot="10800000" flipV="1">
            <a:off x="356659" y="6072570"/>
            <a:ext cx="3173187" cy="24118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50" dirty="0" smtClean="0">
                <a:latin typeface="+mn-ea"/>
              </a:rPr>
              <a:t>毎日新聞（朝刊）</a:t>
            </a:r>
            <a:r>
              <a:rPr lang="en-US" altLang="ja-JP" sz="1050" dirty="0" smtClean="0">
                <a:latin typeface="+mn-ea"/>
              </a:rPr>
              <a:t>2017</a:t>
            </a:r>
            <a:r>
              <a:rPr lang="ja-JP" altLang="en-US" sz="1050" dirty="0" smtClean="0">
                <a:latin typeface="+mn-ea"/>
              </a:rPr>
              <a:t>年</a:t>
            </a:r>
            <a:r>
              <a:rPr lang="en-US" altLang="ja-JP" sz="1050" dirty="0" smtClean="0">
                <a:latin typeface="+mn-ea"/>
              </a:rPr>
              <a:t>11</a:t>
            </a:r>
            <a:r>
              <a:rPr lang="ja-JP" altLang="en-US" sz="1050" dirty="0" smtClean="0">
                <a:latin typeface="+mn-ea"/>
              </a:rPr>
              <a:t>月</a:t>
            </a:r>
            <a:r>
              <a:rPr lang="en-US" altLang="ja-JP" sz="1050" dirty="0" smtClean="0">
                <a:latin typeface="+mn-ea"/>
              </a:rPr>
              <a:t>8</a:t>
            </a:r>
            <a:r>
              <a:rPr lang="ja-JP" altLang="en-US" sz="1050" dirty="0" smtClean="0">
                <a:latin typeface="+mn-ea"/>
              </a:rPr>
              <a:t>日（水）</a:t>
            </a:r>
            <a:r>
              <a:rPr lang="en-US" altLang="ja-JP" sz="1050" dirty="0" smtClean="0">
                <a:latin typeface="+mn-ea"/>
              </a:rPr>
              <a:t>11</a:t>
            </a:r>
            <a:r>
              <a:rPr lang="ja-JP" altLang="en-US" sz="1050" dirty="0" smtClean="0">
                <a:latin typeface="+mn-ea"/>
              </a:rPr>
              <a:t>面より</a:t>
            </a:r>
            <a:endParaRPr lang="ja-JP" altLang="en-US" sz="1050" dirty="0">
              <a:latin typeface="+mn-ea"/>
            </a:endParaRPr>
          </a:p>
        </p:txBody>
      </p:sp>
      <p:sp>
        <p:nvSpPr>
          <p:cNvPr id="2" name="正方形/長方形 1"/>
          <p:cNvSpPr/>
          <p:nvPr/>
        </p:nvSpPr>
        <p:spPr>
          <a:xfrm>
            <a:off x="326570" y="3276997"/>
            <a:ext cx="6247484" cy="738664"/>
          </a:xfrm>
          <a:prstGeom prst="rect">
            <a:avLst/>
          </a:prstGeom>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調査結果や集計結果には、個人が特定される情報は記載されません。さらに調査結果や集計結果は、暗号化されるなど厳重に管理されます。また、研究以外の目的で利用されることはありません。</a:t>
            </a:r>
          </a:p>
        </p:txBody>
      </p:sp>
      <p:sp>
        <p:nvSpPr>
          <p:cNvPr id="12" name="テキスト ボックス 11"/>
          <p:cNvSpPr txBox="1"/>
          <p:nvPr/>
        </p:nvSpPr>
        <p:spPr>
          <a:xfrm>
            <a:off x="326570" y="7936646"/>
            <a:ext cx="1853371" cy="276999"/>
          </a:xfrm>
          <a:prstGeom prst="rect">
            <a:avLst/>
          </a:prstGeom>
          <a:noFill/>
        </p:spPr>
        <p:txBody>
          <a:bodyPr wrap="square" rtlCol="0">
            <a:spAutoFit/>
          </a:bodyPr>
          <a:lstStyle/>
          <a:p>
            <a:r>
              <a:rPr lang="ja-JP" altLang="en-US" sz="1200" b="1" dirty="0" smtClean="0">
                <a:latin typeface="HG丸ｺﾞｼｯｸM-PRO" panose="020F0600000000000000" pitchFamily="50" charset="-128"/>
                <a:ea typeface="HG丸ｺﾞｼｯｸM-PRO" panose="020F0600000000000000" pitchFamily="50" charset="-128"/>
              </a:rPr>
              <a:t>国立大学法人 東京大学</a:t>
            </a:r>
            <a:r>
              <a:rPr lang="ja-JP" altLang="en-US" sz="1200" dirty="0" smtClean="0">
                <a:latin typeface="HG丸ｺﾞｼｯｸM-PRO" panose="020F0600000000000000" pitchFamily="50" charset="-128"/>
                <a:ea typeface="HG丸ｺﾞｼｯｸM-PRO" panose="020F0600000000000000" pitchFamily="50" charset="-128"/>
              </a:rPr>
              <a:t>　　</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179941" y="7936646"/>
            <a:ext cx="3962399"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東京都文京区本郷</a:t>
            </a:r>
            <a:r>
              <a:rPr lang="en-US" altLang="ja-JP" sz="1200" dirty="0" smtClean="0">
                <a:latin typeface="HG丸ｺﾞｼｯｸM-PRO" panose="020F0600000000000000" pitchFamily="50" charset="-128"/>
                <a:ea typeface="HG丸ｺﾞｼｯｸM-PRO" panose="020F0600000000000000" pitchFamily="50" charset="-128"/>
              </a:rPr>
              <a:t>7-3-1</a:t>
            </a:r>
            <a:r>
              <a:rPr lang="ja-JP" altLang="en-US" sz="1200" dirty="0" smtClean="0">
                <a:latin typeface="HG丸ｺﾞｼｯｸM-PRO" panose="020F0600000000000000" pitchFamily="50" charset="-128"/>
                <a:ea typeface="HG丸ｺﾞｼｯｸM-PRO" panose="020F0600000000000000" pitchFamily="50" charset="-128"/>
              </a:rPr>
              <a:t>　</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57050" y="8360237"/>
            <a:ext cx="6428735" cy="276999"/>
          </a:xfrm>
          <a:prstGeom prst="rect">
            <a:avLst/>
          </a:prstGeom>
          <a:solidFill>
            <a:schemeClr val="accent1"/>
          </a:solidFill>
        </p:spPr>
        <p:txBody>
          <a:bodyPr wrap="square" rtlCol="0">
            <a:spAutoFit/>
          </a:bodyPr>
          <a:lstStyle/>
          <a:p>
            <a:pPr algn="ctr"/>
            <a:r>
              <a:rPr lang="ja-JP" altLang="en-US" sz="1200" b="1" dirty="0" smtClean="0">
                <a:solidFill>
                  <a:schemeClr val="bg1"/>
                </a:solidFill>
                <a:latin typeface="+mn-ea"/>
              </a:rPr>
              <a:t>調査実施および調査員派遣</a:t>
            </a:r>
            <a:r>
              <a:rPr lang="ja-JP" altLang="en-US" sz="1200" b="1" dirty="0">
                <a:solidFill>
                  <a:schemeClr val="bg1"/>
                </a:solidFill>
                <a:latin typeface="+mn-ea"/>
              </a:rPr>
              <a:t>　</a:t>
            </a:r>
            <a:endParaRPr lang="en-US" altLang="ja-JP" sz="1200" b="1" dirty="0">
              <a:solidFill>
                <a:srgbClr val="FF0000"/>
              </a:solidFill>
              <a:latin typeface="+mn-ea"/>
            </a:endParaRPr>
          </a:p>
        </p:txBody>
      </p:sp>
      <p:sp>
        <p:nvSpPr>
          <p:cNvPr id="15" name="テキスト ボックス 14"/>
          <p:cNvSpPr txBox="1"/>
          <p:nvPr/>
        </p:nvSpPr>
        <p:spPr>
          <a:xfrm>
            <a:off x="326569" y="8716191"/>
            <a:ext cx="2316112" cy="276999"/>
          </a:xfrm>
          <a:prstGeom prst="rect">
            <a:avLst/>
          </a:prstGeom>
          <a:noFill/>
        </p:spPr>
        <p:txBody>
          <a:bodyPr wrap="square" rtlCol="0">
            <a:spAutoFit/>
          </a:bodyPr>
          <a:lstStyle/>
          <a:p>
            <a:r>
              <a:rPr lang="ja-JP" altLang="en-US" sz="1200" b="1" dirty="0" smtClean="0">
                <a:latin typeface="HG丸ｺﾞｼｯｸM-PRO" panose="020F0600000000000000" pitchFamily="50" charset="-128"/>
                <a:ea typeface="HG丸ｺﾞｼｯｸM-PRO" panose="020F0600000000000000" pitchFamily="50" charset="-128"/>
              </a:rPr>
              <a:t>株式会社</a:t>
            </a:r>
            <a:r>
              <a:rPr lang="en-US" altLang="ja-JP" sz="1200" b="1" dirty="0" smtClean="0">
                <a:latin typeface="HG丸ｺﾞｼｯｸM-PRO" panose="020F0600000000000000" pitchFamily="50" charset="-128"/>
                <a:ea typeface="HG丸ｺﾞｼｯｸM-PRO" panose="020F0600000000000000" pitchFamily="50" charset="-128"/>
              </a:rPr>
              <a:t>RJC</a:t>
            </a:r>
            <a:r>
              <a:rPr lang="ja-JP" altLang="en-US" sz="1200" b="1" dirty="0" smtClean="0">
                <a:latin typeface="HG丸ｺﾞｼｯｸM-PRO" panose="020F0600000000000000" pitchFamily="50" charset="-128"/>
                <a:ea typeface="HG丸ｺﾞｼｯｸM-PRO" panose="020F0600000000000000" pitchFamily="50" charset="-128"/>
              </a:rPr>
              <a:t>リサーチ</a:t>
            </a:r>
            <a:r>
              <a:rPr lang="ja-JP" altLang="en-US" sz="1200" dirty="0" smtClean="0">
                <a:latin typeface="HG丸ｺﾞｼｯｸM-PRO" panose="020F0600000000000000" pitchFamily="50" charset="-128"/>
                <a:ea typeface="HG丸ｺﾞｼｯｸM-PRO" panose="020F0600000000000000" pitchFamily="50" charset="-128"/>
              </a:rPr>
              <a:t>　　</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2068181" y="8708888"/>
            <a:ext cx="3962399"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東京都渋谷区恵比寿</a:t>
            </a:r>
            <a:r>
              <a:rPr lang="en-US" altLang="ja-JP" sz="1200" dirty="0" smtClean="0">
                <a:latin typeface="HG丸ｺﾞｼｯｸM-PRO" panose="020F0600000000000000" pitchFamily="50" charset="-128"/>
                <a:ea typeface="HG丸ｺﾞｼｯｸM-PRO" panose="020F0600000000000000" pitchFamily="50" charset="-128"/>
              </a:rPr>
              <a:t>1-20-8</a:t>
            </a:r>
            <a:r>
              <a:rPr lang="ja-JP" altLang="en-US" sz="1200" dirty="0" smtClean="0">
                <a:latin typeface="HG丸ｺﾞｼｯｸM-PRO" panose="020F0600000000000000" pitchFamily="50" charset="-128"/>
                <a:ea typeface="HG丸ｺﾞｼｯｸM-PRO" panose="020F0600000000000000" pitchFamily="50" charset="-128"/>
              </a:rPr>
              <a:t>三富ビル新館</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326569" y="8947042"/>
            <a:ext cx="115896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調査実施部</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058021" y="8963397"/>
            <a:ext cx="537518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電話</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フリーダイヤル</a:t>
            </a:r>
            <a:r>
              <a:rPr lang="en-US" altLang="ja-JP" sz="1200" dirty="0" smtClean="0">
                <a:latin typeface="HG丸ｺﾞｼｯｸM-PRO" panose="020F0600000000000000" pitchFamily="50" charset="-128"/>
                <a:ea typeface="HG丸ｺﾞｼｯｸM-PRO" panose="020F0600000000000000" pitchFamily="50" charset="-128"/>
              </a:rPr>
              <a:t>): 0120-207-180</a:t>
            </a:r>
            <a:r>
              <a:rPr lang="ja-JP" altLang="en-US" sz="1200" dirty="0" smtClean="0">
                <a:latin typeface="HG丸ｺﾞｼｯｸM-PRO" panose="020F0600000000000000" pitchFamily="50" charset="-128"/>
                <a:ea typeface="HG丸ｺﾞｼｯｸM-PRO" panose="020F0600000000000000" pitchFamily="50" charset="-128"/>
              </a:rPr>
              <a:t>（平日</a:t>
            </a:r>
            <a:r>
              <a:rPr lang="en-US" altLang="ja-JP" sz="1200" dirty="0" smtClean="0">
                <a:latin typeface="HG丸ｺﾞｼｯｸM-PRO" panose="020F0600000000000000" pitchFamily="50" charset="-128"/>
                <a:ea typeface="HG丸ｺﾞｼｯｸM-PRO" panose="020F0600000000000000" pitchFamily="50" charset="-128"/>
              </a:rPr>
              <a:t>10</a:t>
            </a:r>
            <a:r>
              <a:rPr lang="ja-JP" altLang="en-US" sz="1200" dirty="0" smtClean="0">
                <a:latin typeface="HG丸ｺﾞｼｯｸM-PRO" panose="020F0600000000000000" pitchFamily="50" charset="-128"/>
                <a:ea typeface="HG丸ｺﾞｼｯｸM-PRO" panose="020F0600000000000000" pitchFamily="50" charset="-128"/>
              </a:rPr>
              <a:t>時～</a:t>
            </a:r>
            <a:r>
              <a:rPr lang="en-US" altLang="ja-JP" sz="1200" dirty="0" smtClean="0">
                <a:latin typeface="HG丸ｺﾞｼｯｸM-PRO" panose="020F0600000000000000" pitchFamily="50" charset="-128"/>
                <a:ea typeface="HG丸ｺﾞｼｯｸM-PRO" panose="020F0600000000000000" pitchFamily="50" charset="-128"/>
              </a:rPr>
              <a:t>18</a:t>
            </a:r>
            <a:r>
              <a:rPr lang="ja-JP" altLang="en-US" sz="1200" dirty="0" smtClean="0">
                <a:latin typeface="HG丸ｺﾞｼｯｸM-PRO" panose="020F0600000000000000" pitchFamily="50" charset="-128"/>
                <a:ea typeface="HG丸ｺﾞｼｯｸM-PRO" panose="020F0600000000000000" pitchFamily="50" charset="-128"/>
              </a:rPr>
              <a:t>時）</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2072926" y="9224041"/>
            <a:ext cx="4785074"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E</a:t>
            </a:r>
            <a:r>
              <a:rPr lang="ja-JP" altLang="en-US" sz="1200" dirty="0" smtClean="0">
                <a:latin typeface="HG丸ｺﾞｼｯｸM-PRO" panose="020F0600000000000000" pitchFamily="50" charset="-128"/>
                <a:ea typeface="HG丸ｺﾞｼｯｸM-PRO" panose="020F0600000000000000" pitchFamily="50" charset="-128"/>
              </a:rPr>
              <a:t>メールアドレス</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hlinkClick r:id="rId3"/>
              </a:rPr>
              <a:t>jisi@rjc.co.jp</a:t>
            </a:r>
            <a:r>
              <a:rPr lang="en-US" altLang="ja-JP" sz="1200" dirty="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URL: https</a:t>
            </a:r>
            <a:r>
              <a:rPr lang="en-US" altLang="ja-JP" sz="1200" dirty="0">
                <a:latin typeface="HG丸ｺﾞｼｯｸM-PRO" panose="020F0600000000000000" pitchFamily="50" charset="-128"/>
                <a:ea typeface="HG丸ｺﾞｼｯｸM-PRO" panose="020F0600000000000000" pitchFamily="50" charset="-128"/>
              </a:rPr>
              <a:t>://www.rjc.co.jp/ </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4137660" y="7923615"/>
            <a:ext cx="2647734" cy="276999"/>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URL:</a:t>
            </a: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http</a:t>
            </a:r>
            <a:r>
              <a:rPr lang="en-US" altLang="ja-JP" sz="1200" dirty="0">
                <a:latin typeface="HG丸ｺﾞｼｯｸM-PRO" panose="020F0600000000000000" pitchFamily="50" charset="-128"/>
                <a:ea typeface="HG丸ｺﾞｼｯｸM-PRO" panose="020F0600000000000000" pitchFamily="50" charset="-128"/>
              </a:rPr>
              <a:t>://www.u-tokyo.ac.jp/</a:t>
            </a:r>
            <a:endParaRPr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2066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TotalTime>
  <Words>1210</Words>
  <Application>Microsoft Office PowerPoint</Application>
  <PresentationFormat>A4 210 x 297 mm</PresentationFormat>
  <Paragraphs>111</Paragraphs>
  <Slides>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HG丸ｺﾞｼｯｸM-PRO</vt:lpstr>
      <vt:lpstr>ＭＳ Ｐゴシック</vt:lpstr>
      <vt:lpstr>ＭＳ 明朝</vt:lpstr>
      <vt:lpstr>Arial</vt:lpstr>
      <vt:lpstr>Calibri</vt:lpstr>
      <vt:lpstr>Calibri Light</vt:lpstr>
      <vt:lpstr>Century</vt:lpstr>
      <vt:lpstr>Times New Roman</vt:lpstr>
      <vt:lpstr>Office テーマ</vt:lpstr>
      <vt:lpstr>あん</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ichimura-lab</dc:creator>
  <cp:lastModifiedBy>ichimuralab</cp:lastModifiedBy>
  <cp:revision>105</cp:revision>
  <cp:lastPrinted>2018-01-11T01:11:44Z</cp:lastPrinted>
  <dcterms:created xsi:type="dcterms:W3CDTF">2018-01-05T04:31:50Z</dcterms:created>
  <dcterms:modified xsi:type="dcterms:W3CDTF">2018-01-11T01:18:23Z</dcterms:modified>
</cp:coreProperties>
</file>